
<file path=[Content_Types].xml><?xml version="1.0" encoding="utf-8"?>
<Types xmlns="http://schemas.openxmlformats.org/package/2006/content-types">
  <Override PartName="/ppt/slides/slide14.xml" ContentType="application/vnd.openxmlformats-officedocument.presentationml.slide+xml"/>
  <Override PartName="/ppt/slideLayouts/slideLayout8.xml" ContentType="application/vnd.openxmlformats-officedocument.presentationml.slideLayout+xml"/>
  <Override PartName="/ppt/diagrams/colors2.xml" ContentType="application/vnd.openxmlformats-officedocument.drawingml.diagramColors+xml"/>
  <Override PartName="/ppt/tags/tag1.xml" ContentType="application/vnd.openxmlformats-officedocument.presentationml.tags+xml"/>
  <Default Extension="bin" ContentType="application/vnd.openxmlformats-officedocument.presentationml.printerSettings"/>
  <Override PartName="/ppt/slideLayouts/slideLayout20.xml" ContentType="application/vnd.openxmlformats-officedocument.presentationml.slideLayout+xml"/>
  <Override PartName="/ppt/slideLayouts/slideLayout17.xml" ContentType="application/vnd.openxmlformats-officedocument.presentationml.slideLayout+xml"/>
  <Override PartName="/ppt/notesSlides/notesSlide13.xml" ContentType="application/vnd.openxmlformats-officedocument.presentationml.notesSlide+xml"/>
  <Override PartName="/ppt/notesSlides/notesSlide2.xml" ContentType="application/vnd.openxmlformats-officedocument.presentationml.notesSlide+xml"/>
  <Override PartName="/ppt/slides/slide18.xml" ContentType="application/vnd.openxmlformats-officedocument.presentationml.slide+xml"/>
  <Override PartName="/ppt/diagrams/colors6.xml" ContentType="application/vnd.openxmlformats-officedocument.drawingml.diagramColors+xml"/>
  <Override PartName="/ppt/slides/slide3.xml" ContentType="application/vnd.openxmlformats-officedocument.presentationml.slide+xml"/>
  <Override PartName="/ppt/slideLayouts/slideLayout1.xml" ContentType="application/vnd.openxmlformats-officedocument.presentationml.slideLayout+xml"/>
  <Override PartName="/ppt/slides/slide23.xml" ContentType="application/vnd.openxmlformats-officedocument.presentationml.slide+xml"/>
  <Override PartName="/ppt/theme/theme1.xml" ContentType="application/vnd.openxmlformats-officedocument.theme+xml"/>
  <Override PartName="/ppt/diagrams/drawing3.xml" ContentType="application/vnd.ms-office.drawingml.diagramDrawing+xml"/>
  <Override PartName="/ppt/slideLayouts/slideLayout10.xml" ContentType="application/vnd.openxmlformats-officedocument.presentationml.slideLayout+xml"/>
  <Override PartName="/ppt/diagrams/layout1.xml" ContentType="application/vnd.openxmlformats-officedocument.drawingml.diagramLayout+xml"/>
  <Override PartName="/ppt/notesSlides/notesSlide17.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quickStyle1.xml" ContentType="application/vnd.openxmlformats-officedocument.drawingml.diagramStyle+xml"/>
  <Override PartName="/ppt/notesSlides/notesSlide22.xml" ContentType="application/vnd.openxmlformats-officedocument.presentationml.notesSlide+xml"/>
  <Override PartName="/ppt/slides/slide7.xml" ContentType="application/vnd.openxmlformats-officedocument.presentationml.slide+xml"/>
  <Override PartName="/ppt/slideLayouts/slideLayout5.xml" ContentType="application/vnd.openxmlformats-officedocument.presentationml.slideLayout+xml"/>
  <Override PartName="/ppt/slides/slide11.xml" ContentType="application/vnd.openxmlformats-officedocument.presentationml.slide+xml"/>
  <Override PartName="/ppt/slides/slide27.xml" ContentType="application/vnd.openxmlformats-officedocument.presentationml.slide+xml"/>
  <Override PartName="/ppt/notesSlides/notesSlide8.xml" ContentType="application/vnd.openxmlformats-officedocument.presentationml.notesSlide+xml"/>
  <Override PartName="/ppt/diagrams/drawing7.xml" ContentType="application/vnd.ms-office.drawingml.diagramDrawing+xml"/>
  <Override PartName="/ppt/slideLayouts/slideLayout14.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quickStyle5.xml" ContentType="application/vnd.openxmlformats-officedocument.drawingml.diagramStyle+xml"/>
  <Override PartName="/ppt/slideLayouts/slideLayout9.xml" ContentType="application/vnd.openxmlformats-officedocument.presentationml.slideLayout+xml"/>
  <Override PartName="/ppt/slides/slide15.xml" ContentType="application/vnd.openxmlformats-officedocument.presentationml.slide+xml"/>
  <Override PartName="/ppt/diagrams/colors3.xml" ContentType="application/vnd.openxmlformats-officedocument.drawingml.diagramColors+xml"/>
  <Override PartName="/ppt/slides/slide20.xml" ContentType="application/vnd.openxmlformats-officedocument.presentationml.slide+xml"/>
  <Override PartName="/ppt/slideLayouts/slideLayout21.xml" ContentType="application/vnd.openxmlformats-officedocument.presentationml.slideLayout+xml"/>
  <Override PartName="/ppt/slideLayouts/slideLayout18.xml" ContentType="application/vnd.openxmlformats-officedocument.presentationml.slideLayout+xml"/>
  <Override PartName="/ppt/presProps.xml" ContentType="application/vnd.openxmlformats-officedocument.presentationml.presProps+xml"/>
  <Override PartName="/ppt/notesSlides/notesSlide14.xml" ContentType="application/vnd.openxmlformats-officedocument.presentationml.notesSlide+xml"/>
  <Override PartName="/ppt/notesSlides/notesSlide3.xml" ContentType="application/vnd.openxmlformats-officedocument.presentationml.notesSlide+xml"/>
  <Override PartName="/ppt/slides/slide19.xml" ContentType="application/vnd.openxmlformats-officedocument.presentationml.slide+xml"/>
  <Override PartName="/ppt/diagrams/colors7.xml" ContentType="application/vnd.openxmlformats-officedocument.drawingml.diagramColors+xml"/>
  <Override PartName="/ppt/slides/slide4.xml" ContentType="application/vnd.openxmlformats-officedocument.presentationml.slide+xml"/>
  <Override PartName="/ppt/slideLayouts/slideLayout2.xml" ContentType="application/vnd.openxmlformats-officedocument.presentationml.slideLayout+xml"/>
  <Override PartName="/ppt/slides/slide24.xml" ContentType="application/vnd.openxmlformats-officedocument.presentationml.slide+xml"/>
  <Override PartName="/ppt/theme/theme2.xml" ContentType="application/vnd.openxmlformats-officedocument.theme+xml"/>
  <Override PartName="/ppt/handoutMasters/handoutMaster1.xml" ContentType="application/vnd.openxmlformats-officedocument.presentationml.handoutMaster+xml"/>
  <Override PartName="/ppt/diagrams/drawing4.xml" ContentType="application/vnd.ms-office.drawingml.diagramDrawing+xml"/>
  <Override PartName="/ppt/slideLayouts/slideLayout11.xml" ContentType="application/vnd.openxmlformats-officedocument.presentationml.slideLayout+xml"/>
  <Override PartName="/ppt/diagrams/layout2.xml" ContentType="application/vnd.openxmlformats-officedocument.drawingml.diagramLayout+xml"/>
  <Override PartName="/ppt/notesSlides/notesSlide18.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diagrams/data3.xml" ContentType="application/vnd.openxmlformats-officedocument.drawingml.diagramData+xml"/>
  <Override PartName="/ppt/diagrams/quickStyle2.xml" ContentType="application/vnd.openxmlformats-officedocument.drawingml.diagramStyle+xml"/>
  <Default Extension="jpeg" ContentType="image/jpeg"/>
  <Override PartName="/ppt/notesSlides/notesSlide23.xml" ContentType="application/vnd.openxmlformats-officedocument.presentationml.notesSlide+xml"/>
  <Override PartName="/ppt/slides/slide8.xml" ContentType="application/vnd.openxmlformats-officedocument.presentationml.slide+xml"/>
  <Override PartName="/ppt/slides/slide12.xml" ContentType="application/vnd.openxmlformats-officedocument.presentationml.slide+xml"/>
  <Override PartName="/ppt/slideLayouts/slideLayout6.xml" ContentType="application/vnd.openxmlformats-officedocument.presentationml.slideLayout+xml"/>
  <Override PartName="/ppt/slides/slide28.xml" ContentType="application/vnd.openxmlformats-officedocument.presentationml.slide+xml"/>
  <Override PartName="/ppt/notesSlides/notesSlide9.xml" ContentType="application/vnd.openxmlformats-officedocument.presentationml.notesSlide+xml"/>
  <Override PartName="/ppt/slideLayouts/slideLayout15.xml" ContentType="application/vnd.openxmlformats-officedocument.presentationml.slideLayout+xml"/>
  <Override PartName="/ppt/diagrams/layout6.xml" ContentType="application/vnd.openxmlformats-officedocument.drawingml.diagramLayout+xml"/>
  <Override PartName="/ppt/diagrams/data7.xml" ContentType="application/vnd.openxmlformats-officedocument.drawingml.diagramData+xml"/>
  <Override PartName="/ppt/notesSlides/notesSlide11.xml" ContentType="application/vnd.openxmlformats-officedocument.presentationml.notesSlide+xml"/>
  <Override PartName="/ppt/diagrams/quickStyle6.xml" ContentType="application/vnd.openxmlformats-officedocument.drawingml.diagramStyle+xml"/>
  <Default Extension="rels" ContentType="application/vnd.openxmlformats-package.relationships+xml"/>
  <Override PartName="/ppt/slides/slide16.xml" ContentType="application/vnd.openxmlformats-officedocument.presentationml.slide+xml"/>
  <Override PartName="/ppt/diagrams/colors4.xml" ContentType="application/vnd.openxmlformats-officedocument.drawingml.diagramColors+xml"/>
  <Override PartName="/ppt/slides/slide1.xml" ContentType="application/vnd.openxmlformats-officedocument.presentationml.slide+xml"/>
  <Override PartName="/ppt/slides/slide21.xml" ContentType="application/vnd.openxmlformats-officedocument.presentationml.slide+xml"/>
  <Override PartName="/ppt/slideLayouts/slideLayout19.xml" ContentType="application/vnd.openxmlformats-officedocument.presentationml.slideLayout+xml"/>
  <Override PartName="/ppt/diagrams/drawing1.xml" ContentType="application/vnd.ms-office.drawingml.diagramDrawing+xml"/>
  <Override PartName="/ppt/notesSlides/notesSlide15.xml" ContentType="application/vnd.openxmlformats-officedocument.presentationml.notesSlide+xml"/>
  <Override PartName="/ppt/notesSlides/notesSlide4.xml" ContentType="application/vnd.openxmlformats-officedocument.presentationml.notesSlide+xml"/>
  <Override PartName="/ppt/notesSlides/notesSlide20.xml" ContentType="application/vnd.openxmlformats-officedocument.presentationml.notesSlide+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s/slide25.xml" ContentType="application/vnd.openxmlformats-officedocument.presentationml.slide+xml"/>
  <Override PartName="/ppt/theme/theme3.xml" ContentType="application/vnd.openxmlformats-officedocument.theme+xml"/>
  <Override PartName="/ppt/diagrams/drawing5.xml" ContentType="application/vnd.ms-office.drawingml.diagramDrawing+xml"/>
  <Override PartName="/ppt/slideLayouts/slideLayout12.xml" ContentType="application/vnd.openxmlformats-officedocument.presentationml.slideLayout+xml"/>
  <Override PartName="/ppt/diagrams/layout3.xml" ContentType="application/vnd.openxmlformats-officedocument.drawingml.diagramLayout+xml"/>
  <Override PartName="/ppt/notesSlides/notesSlide19.xml" ContentType="application/vnd.openxmlformats-officedocument.presentationml.notesSlide+xml"/>
  <Override PartName="/ppt/diagrams/data4.xml" ContentType="application/vnd.openxmlformats-officedocument.drawingml.diagramData+xml"/>
  <Override PartName="/ppt/diagrams/quickStyle3.xml" ContentType="application/vnd.openxmlformats-officedocument.drawingml.diagramStyle+xml"/>
  <Override PartName="/ppt/notesSlides/notesSlide24.xml" ContentType="application/vnd.openxmlformats-officedocument.presentationml.notesSlide+xml"/>
  <Override PartName="/ppt/slides/slide9.xml" ContentType="application/vnd.openxmlformats-officedocument.presentationml.slide+xml"/>
  <Override PartName="/ppt/slides/slide13.xml" ContentType="application/vnd.openxmlformats-officedocument.presentationml.slide+xml"/>
  <Default Extension="xml" ContentType="application/xml"/>
  <Override PartName="/ppt/diagrams/colors1.xml" ContentType="application/vnd.openxmlformats-officedocument.drawingml.diagramColors+xml"/>
  <Override PartName="/ppt/tableStyles.xml" ContentType="application/vnd.openxmlformats-officedocument.presentationml.tableStyles+xml"/>
  <Override PartName="/ppt/notesSlides/notesSlide10.xml" ContentType="application/vnd.openxmlformats-officedocument.presentationml.notesSlide+xml"/>
  <Override PartName="/ppt/slideLayouts/slideLayout7.xml" ContentType="application/vnd.openxmlformats-officedocument.presentationml.slideLayout+xml"/>
  <Override PartName="/docProps/app.xml" ContentType="application/vnd.openxmlformats-officedocument.extended-properties+xml"/>
  <Override PartName="/ppt/viewProps.xml" ContentType="application/vnd.openxmlformats-officedocument.presentationml.viewProps+xml"/>
  <Override PartName="/ppt/slideLayouts/slideLayout16.xml" ContentType="application/vnd.openxmlformats-officedocument.presentationml.slideLayout+xml"/>
  <Override PartName="/ppt/diagrams/layout7.xml" ContentType="application/vnd.openxmlformats-officedocument.drawingml.diagramLayout+xml"/>
  <Override PartName="/ppt/notesMasters/notesMaster1.xml" ContentType="application/vnd.openxmlformats-officedocument.presentationml.notesMaster+xml"/>
  <Override PartName="/ppt/notesSlides/notesSlide12.xml" ContentType="application/vnd.openxmlformats-officedocument.presentationml.notesSlide+xml"/>
  <Override PartName="/ppt/diagrams/quickStyle7.xml" ContentType="application/vnd.openxmlformats-officedocument.drawingml.diagramStyle+xml"/>
  <Override PartName="/ppt/notesSlides/notesSlide1.xml" ContentType="application/vnd.openxmlformats-officedocument.presentationml.notesSlide+xml"/>
  <Override PartName="/ppt/slides/slide17.xml" ContentType="application/vnd.openxmlformats-officedocument.presentationml.slide+xml"/>
  <Override PartName="/ppt/presentation.xml" ContentType="application/vnd.openxmlformats-officedocument.presentationml.presentation.main+xml"/>
  <Override PartName="/ppt/diagrams/colors5.xml" ContentType="application/vnd.openxmlformats-officedocument.drawingml.diagramColors+xml"/>
  <Override PartName="/ppt/slides/slide2.xml" ContentType="application/vnd.openxmlformats-officedocument.presentationml.slide+xml"/>
  <Override PartName="/ppt/slides/slide22.xml" ContentType="application/vnd.openxmlformats-officedocument.presentationml.slide+xml"/>
  <Override PartName="/ppt/diagrams/drawing2.xml" ContentType="application/vnd.ms-office.drawingml.diagramDrawing+xml"/>
  <Override PartName="/ppt/notesSlides/notesSlide16.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notesSlides/notesSlide21.xml" ContentType="application/vnd.openxmlformats-officedocument.presentationml.notesSlide+xml"/>
  <Override PartName="/ppt/slides/slide6.xml" ContentType="application/vnd.openxmlformats-officedocument.presentationml.slide+xml"/>
  <Override PartName="/ppt/slideMasters/slideMaster2.xml" ContentType="application/vnd.openxmlformats-officedocument.presentationml.slideMaster+xml"/>
  <Override PartName="/ppt/slideLayouts/slideLayout4.xml" ContentType="application/vnd.openxmlformats-officedocument.presentationml.slideLayout+xml"/>
  <Override PartName="/ppt/slides/slide26.xml" ContentType="application/vnd.openxmlformats-officedocument.presentationml.slide+xml"/>
  <Override PartName="/ppt/theme/theme4.xml" ContentType="application/vnd.openxmlformats-officedocument.theme+xml"/>
  <Override PartName="/ppt/slides/slide10.xml" ContentType="application/vnd.openxmlformats-officedocument.presentationml.slide+xml"/>
  <Override PartName="/ppt/diagrams/drawing6.xml" ContentType="application/vnd.ms-office.drawingml.diagramDrawing+xml"/>
  <Override PartName="/ppt/slideLayouts/slideLayout13.xml" ContentType="application/vnd.openxmlformats-officedocument.presentationml.slideLayout+xml"/>
  <Override PartName="/ppt/diagrams/layout4.xml" ContentType="application/vnd.openxmlformats-officedocument.drawingml.diagramLayout+xml"/>
  <Override PartName="/ppt/diagrams/data5.xml" ContentType="application/vnd.openxmlformats-officedocument.drawingml.diagramData+xml"/>
  <Override PartName="/ppt/diagrams/quickStyle4.xml" ContentType="application/vnd.openxmlformats-officedocument.drawingml.diagramStyl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 id="2147483686" r:id="rId2"/>
  </p:sldMasterIdLst>
  <p:notesMasterIdLst>
    <p:notesMasterId r:id="rId31"/>
  </p:notesMasterIdLst>
  <p:handoutMasterIdLst>
    <p:handoutMasterId r:id="rId32"/>
  </p:handoutMasterIdLst>
  <p:sldIdLst>
    <p:sldId id="256" r:id="rId3"/>
    <p:sldId id="257" r:id="rId4"/>
    <p:sldId id="263" r:id="rId5"/>
    <p:sldId id="262" r:id="rId6"/>
    <p:sldId id="261" r:id="rId7"/>
    <p:sldId id="260" r:id="rId8"/>
    <p:sldId id="264" r:id="rId9"/>
    <p:sldId id="269" r:id="rId10"/>
    <p:sldId id="270" r:id="rId11"/>
    <p:sldId id="268" r:id="rId12"/>
    <p:sldId id="267" r:id="rId13"/>
    <p:sldId id="266" r:id="rId14"/>
    <p:sldId id="265" r:id="rId15"/>
    <p:sldId id="271" r:id="rId16"/>
    <p:sldId id="272" r:id="rId17"/>
    <p:sldId id="276" r:id="rId18"/>
    <p:sldId id="275" r:id="rId19"/>
    <p:sldId id="274" r:id="rId20"/>
    <p:sldId id="273" r:id="rId21"/>
    <p:sldId id="281" r:id="rId22"/>
    <p:sldId id="280" r:id="rId23"/>
    <p:sldId id="279" r:id="rId24"/>
    <p:sldId id="278" r:id="rId25"/>
    <p:sldId id="277" r:id="rId26"/>
    <p:sldId id="282" r:id="rId27"/>
    <p:sldId id="283" r:id="rId28"/>
    <p:sldId id="284" r:id="rId29"/>
    <p:sldId id="259" r:id="rId30"/>
  </p:sldIdLst>
  <p:sldSz cx="12192000" cy="6858000"/>
  <p:notesSz cx="6858000" cy="9144000"/>
  <p:custDataLst>
    <p:tags r:id="rId34"/>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p="http://schemas.openxmlformats.org/presentationml/2006/main" xmlns:r="http://schemas.openxmlformats.org/officeDocument/2006/relationships" xmlns:a="http://schemas.openxmlformats.org/drawingml/2006/main" xmlns="">
        <p15:guide id="1" orient="horz" pos="2160">
          <p15:clr>
            <a:srgbClr val="A4A3A4"/>
          </p15:clr>
        </p15:guide>
        <p15:guide id="2" pos="3840">
          <p15:clr>
            <a:srgbClr val="A4A3A4"/>
          </p15:clr>
        </p15:guide>
      </p15:sldGuideLst>
    </p:ext>
    <p:ext uri="{2D200454-40CA-4A62-9FC3-DE9A4176ACB9}">
      <p15:notesGuideLst xmlns:p15="http://schemas.microsoft.com/office/powerpoint/2012/main" xmlns:p="http://schemas.openxmlformats.org/presentationml/2006/main" xmlns:r="http://schemas.openxmlformats.org/officeDocument/2006/relationships" xmlns:a="http://schemas.openxmlformats.org/drawingml/2006/main" xmlns=""/>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prstClr val="red"/>
    </p:penClr>
    <p:extLst>
      <p:ext uri="{EC167BDD-8182-4AB7-AECC-EB403E3ABB37}">
        <p14:laserClr xmlns:p14="http://schemas.microsoft.com/office/powerpoint/2010/main" xmlns:p="http://schemas.openxmlformats.org/presentationml/2006/main" xmlns:r="http://schemas.openxmlformats.org/officeDocument/2006/relationships" xmlns:a="http://schemas.openxmlformats.org/drawingml/2006/main" xmlns="">
          <a:srgbClr val="FF0000"/>
        </p14:laserClr>
      </p:ext>
      <p:ext uri="{2FDB2607-1784-4EEB-B798-7EB5836EED8A}">
        <p14:showMediaCtrls xmlns:p14="http://schemas.microsoft.com/office/powerpoint/2010/main" xmlns:p="http://schemas.openxmlformats.org/presentationml/2006/main" xmlns:r="http://schemas.openxmlformats.org/officeDocument/2006/relationships" xmlns:a="http://schemas.openxmlformats.org/drawingml/2006/main" xmlns="" val="1"/>
      </p:ext>
    </p:extLst>
  </p:showPr>
  <p:clrMru>
    <a:srgbClr val="DF145E"/>
    <a:srgbClr val="FACADB"/>
    <a:srgbClr val="F488AF"/>
    <a:srgbClr val="1F4E83"/>
    <a:srgbClr val="1F4E79"/>
    <a:srgbClr val="CAE6E8"/>
    <a:srgbClr val="F9F9F9"/>
    <a:srgbClr val="A2D2D6"/>
    <a:srgbClr val="00ADBB"/>
    <a:srgbClr val="DDEFBF"/>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 uri="{FD5EFAAD-0ECE-453E-9831-46B23BE46B34}">
      <p15:chartTrackingRefBased xmlns:p15="http://schemas.microsoft.com/office/powerpoint/2012/main" xmlns:p="http://schemas.openxmlformats.org/presentationml/2006/main" xmlns:r="http://schemas.openxmlformats.org/officeDocument/2006/relationships" xmlns:a="http://schemas.openxmlformats.org/drawingml/2006/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4443" autoAdjust="0"/>
    <p:restoredTop sz="80935" autoAdjust="0"/>
  </p:normalViewPr>
  <p:slideViewPr>
    <p:cSldViewPr snapToGrid="0">
      <p:cViewPr>
        <p:scale>
          <a:sx n="75" d="100"/>
          <a:sy n="75" d="100"/>
        </p:scale>
        <p:origin x="-1184" y="-408"/>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88" d="100"/>
          <a:sy n="88" d="100"/>
        </p:scale>
        <p:origin x="2964" y="108"/>
      </p:cViewPr>
      <p:guideLst/>
    </p:cSldViewPr>
  </p:notes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notesMaster" Target="notesMasters/notesMaster1.xml"/><Relationship Id="rId32" Type="http://schemas.openxmlformats.org/officeDocument/2006/relationships/handoutMaster" Target="handoutMasters/handoutMaster1.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printerSettings" Target="printerSettings/printerSettings1.bin"/><Relationship Id="rId34" Type="http://schemas.openxmlformats.org/officeDocument/2006/relationships/tags" Target="tags/tag1.xml"/><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theme" Target="theme/theme1.xml"/><Relationship Id="rId3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4D5969-796B-467A-AD4B-E8F8E81C3D7C}" type="doc">
      <dgm:prSet loTypeId="urn:microsoft.com/office/officeart/2005/8/layout/default#14" loCatId="list" qsTypeId="urn:microsoft.com/office/officeart/2005/8/quickstyle/simple1" qsCatId="simple" csTypeId="urn:microsoft.com/office/officeart/2005/8/colors/colorful5" csCatId="colorful" phldr="1"/>
      <dgm:spPr/>
      <dgm:t>
        <a:bodyPr/>
        <a:lstStyle/>
        <a:p>
          <a:endParaRPr lang="en-IE"/>
        </a:p>
      </dgm:t>
    </dgm:pt>
    <dgm:pt modelId="{6C376084-C02C-4886-AE8F-314A39A602BB}">
      <dgm:prSet phldrT="[Text]"/>
      <dgm:spPr>
        <a:solidFill>
          <a:srgbClr val="7030A0"/>
        </a:solidFill>
      </dgm:spPr>
      <dgm:t>
        <a:bodyPr/>
        <a:lstStyle/>
        <a:p>
          <a:r>
            <a:rPr lang="en-IE" dirty="0" smtClean="0"/>
            <a:t>Bullying Victim</a:t>
          </a:r>
          <a:endParaRPr lang="en-IE" dirty="0"/>
        </a:p>
      </dgm:t>
    </dgm:pt>
    <dgm:pt modelId="{4F7F039A-052A-4200-B6C9-2233B06948C2}" type="parTrans" cxnId="{22EC7A3A-FF93-40BE-BBA1-59960EFE306E}">
      <dgm:prSet/>
      <dgm:spPr/>
      <dgm:t>
        <a:bodyPr/>
        <a:lstStyle/>
        <a:p>
          <a:endParaRPr lang="en-IE"/>
        </a:p>
      </dgm:t>
    </dgm:pt>
    <dgm:pt modelId="{BF3A9F65-39F5-4236-B993-CE830920BDCE}" type="sibTrans" cxnId="{22EC7A3A-FF93-40BE-BBA1-59960EFE306E}">
      <dgm:prSet/>
      <dgm:spPr/>
      <dgm:t>
        <a:bodyPr/>
        <a:lstStyle/>
        <a:p>
          <a:endParaRPr lang="en-IE"/>
        </a:p>
      </dgm:t>
    </dgm:pt>
    <dgm:pt modelId="{F334FDEB-8F65-4204-A321-7E1CFA62B3BC}">
      <dgm:prSet phldrT="[Text]"/>
      <dgm:spPr>
        <a:solidFill>
          <a:srgbClr val="002060"/>
        </a:solidFill>
      </dgm:spPr>
      <dgm:t>
        <a:bodyPr/>
        <a:lstStyle/>
        <a:p>
          <a:r>
            <a:rPr lang="en-IE" dirty="0" smtClean="0"/>
            <a:t>Bullying Perpetrator</a:t>
          </a:r>
          <a:endParaRPr lang="en-IE" dirty="0"/>
        </a:p>
      </dgm:t>
    </dgm:pt>
    <dgm:pt modelId="{E22572E7-8E14-439A-A2DA-3A03C29760FB}" type="parTrans" cxnId="{FA660F1F-E71C-4E0F-9F0D-5C921CA46F12}">
      <dgm:prSet/>
      <dgm:spPr/>
      <dgm:t>
        <a:bodyPr/>
        <a:lstStyle/>
        <a:p>
          <a:endParaRPr lang="en-IE"/>
        </a:p>
      </dgm:t>
    </dgm:pt>
    <dgm:pt modelId="{FDA68B4D-DB42-49E7-8DB3-4F096838CE22}" type="sibTrans" cxnId="{FA660F1F-E71C-4E0F-9F0D-5C921CA46F12}">
      <dgm:prSet/>
      <dgm:spPr/>
      <dgm:t>
        <a:bodyPr/>
        <a:lstStyle/>
        <a:p>
          <a:endParaRPr lang="en-IE"/>
        </a:p>
      </dgm:t>
    </dgm:pt>
    <dgm:pt modelId="{385F2316-350D-423B-B765-4BC4C81EC682}">
      <dgm:prSet phldrT="[Text]"/>
      <dgm:spPr>
        <a:solidFill>
          <a:srgbClr val="DF145E"/>
        </a:solidFill>
      </dgm:spPr>
      <dgm:t>
        <a:bodyPr/>
        <a:lstStyle/>
        <a:p>
          <a:r>
            <a:rPr lang="en-IE" dirty="0" smtClean="0"/>
            <a:t>Bullying Bystander</a:t>
          </a:r>
          <a:endParaRPr lang="en-IE" dirty="0"/>
        </a:p>
      </dgm:t>
    </dgm:pt>
    <dgm:pt modelId="{384E6429-B30B-49BC-8687-EEA269AEB9F8}" type="parTrans" cxnId="{2AAC0454-00C6-4945-8FFF-323EC19848FB}">
      <dgm:prSet/>
      <dgm:spPr/>
      <dgm:t>
        <a:bodyPr/>
        <a:lstStyle/>
        <a:p>
          <a:endParaRPr lang="en-IE"/>
        </a:p>
      </dgm:t>
    </dgm:pt>
    <dgm:pt modelId="{510032BE-535E-47D3-A365-3DC9AAC0DEBF}" type="sibTrans" cxnId="{2AAC0454-00C6-4945-8FFF-323EC19848FB}">
      <dgm:prSet/>
      <dgm:spPr/>
      <dgm:t>
        <a:bodyPr/>
        <a:lstStyle/>
        <a:p>
          <a:endParaRPr lang="en-IE"/>
        </a:p>
      </dgm:t>
    </dgm:pt>
    <dgm:pt modelId="{4DEDFAD1-8D09-4C4F-A86A-750448B2D362}" type="pres">
      <dgm:prSet presAssocID="{214D5969-796B-467A-AD4B-E8F8E81C3D7C}" presName="diagram" presStyleCnt="0">
        <dgm:presLayoutVars>
          <dgm:dir/>
          <dgm:resizeHandles val="exact"/>
        </dgm:presLayoutVars>
      </dgm:prSet>
      <dgm:spPr/>
      <dgm:t>
        <a:bodyPr/>
        <a:lstStyle/>
        <a:p>
          <a:endParaRPr lang="en-IE"/>
        </a:p>
      </dgm:t>
    </dgm:pt>
    <dgm:pt modelId="{57F6410C-4799-4FFD-A187-45E6B0EF4B3D}" type="pres">
      <dgm:prSet presAssocID="{6C376084-C02C-4886-AE8F-314A39A602BB}" presName="node" presStyleLbl="node1" presStyleIdx="0" presStyleCnt="3">
        <dgm:presLayoutVars>
          <dgm:bulletEnabled val="1"/>
        </dgm:presLayoutVars>
      </dgm:prSet>
      <dgm:spPr/>
      <dgm:t>
        <a:bodyPr/>
        <a:lstStyle/>
        <a:p>
          <a:endParaRPr lang="en-IE"/>
        </a:p>
      </dgm:t>
    </dgm:pt>
    <dgm:pt modelId="{2D420E2A-EC13-490D-B44C-D348A2F54448}" type="pres">
      <dgm:prSet presAssocID="{BF3A9F65-39F5-4236-B993-CE830920BDCE}" presName="sibTrans" presStyleCnt="0"/>
      <dgm:spPr/>
    </dgm:pt>
    <dgm:pt modelId="{CCAD413D-1F6E-4A60-AAB0-C03BA7663B12}" type="pres">
      <dgm:prSet presAssocID="{F334FDEB-8F65-4204-A321-7E1CFA62B3BC}" presName="node" presStyleLbl="node1" presStyleIdx="1" presStyleCnt="3">
        <dgm:presLayoutVars>
          <dgm:bulletEnabled val="1"/>
        </dgm:presLayoutVars>
      </dgm:prSet>
      <dgm:spPr/>
      <dgm:t>
        <a:bodyPr/>
        <a:lstStyle/>
        <a:p>
          <a:endParaRPr lang="en-IE"/>
        </a:p>
      </dgm:t>
    </dgm:pt>
    <dgm:pt modelId="{A322E019-A07C-4C85-A54B-E2E73076B70F}" type="pres">
      <dgm:prSet presAssocID="{FDA68B4D-DB42-49E7-8DB3-4F096838CE22}" presName="sibTrans" presStyleCnt="0"/>
      <dgm:spPr/>
    </dgm:pt>
    <dgm:pt modelId="{1D6817DA-E2A2-4E13-BB98-C20CB0825BAB}" type="pres">
      <dgm:prSet presAssocID="{385F2316-350D-423B-B765-4BC4C81EC682}" presName="node" presStyleLbl="node1" presStyleIdx="2" presStyleCnt="3">
        <dgm:presLayoutVars>
          <dgm:bulletEnabled val="1"/>
        </dgm:presLayoutVars>
      </dgm:prSet>
      <dgm:spPr/>
      <dgm:t>
        <a:bodyPr/>
        <a:lstStyle/>
        <a:p>
          <a:endParaRPr lang="en-IE"/>
        </a:p>
      </dgm:t>
    </dgm:pt>
  </dgm:ptLst>
  <dgm:cxnLst>
    <dgm:cxn modelId="{F2D1721D-B852-E347-98B7-A42632FF01E7}" type="presOf" srcId="{385F2316-350D-423B-B765-4BC4C81EC682}" destId="{1D6817DA-E2A2-4E13-BB98-C20CB0825BAB}" srcOrd="0" destOrd="0" presId="urn:microsoft.com/office/officeart/2005/8/layout/default#14"/>
    <dgm:cxn modelId="{5E1BD0D0-3C3D-574D-A907-B69609B1C2DD}" type="presOf" srcId="{214D5969-796B-467A-AD4B-E8F8E81C3D7C}" destId="{4DEDFAD1-8D09-4C4F-A86A-750448B2D362}" srcOrd="0" destOrd="0" presId="urn:microsoft.com/office/officeart/2005/8/layout/default#14"/>
    <dgm:cxn modelId="{CC4E0D0A-8AAC-FC4D-814A-662BD6992B2D}" type="presOf" srcId="{F334FDEB-8F65-4204-A321-7E1CFA62B3BC}" destId="{CCAD413D-1F6E-4A60-AAB0-C03BA7663B12}" srcOrd="0" destOrd="0" presId="urn:microsoft.com/office/officeart/2005/8/layout/default#14"/>
    <dgm:cxn modelId="{558134DA-9785-B24A-935C-B552D7A04B0E}" type="presOf" srcId="{6C376084-C02C-4886-AE8F-314A39A602BB}" destId="{57F6410C-4799-4FFD-A187-45E6B0EF4B3D}" srcOrd="0" destOrd="0" presId="urn:microsoft.com/office/officeart/2005/8/layout/default#14"/>
    <dgm:cxn modelId="{22EC7A3A-FF93-40BE-BBA1-59960EFE306E}" srcId="{214D5969-796B-467A-AD4B-E8F8E81C3D7C}" destId="{6C376084-C02C-4886-AE8F-314A39A602BB}" srcOrd="0" destOrd="0" parTransId="{4F7F039A-052A-4200-B6C9-2233B06948C2}" sibTransId="{BF3A9F65-39F5-4236-B993-CE830920BDCE}"/>
    <dgm:cxn modelId="{FA660F1F-E71C-4E0F-9F0D-5C921CA46F12}" srcId="{214D5969-796B-467A-AD4B-E8F8E81C3D7C}" destId="{F334FDEB-8F65-4204-A321-7E1CFA62B3BC}" srcOrd="1" destOrd="0" parTransId="{E22572E7-8E14-439A-A2DA-3A03C29760FB}" sibTransId="{FDA68B4D-DB42-49E7-8DB3-4F096838CE22}"/>
    <dgm:cxn modelId="{2AAC0454-00C6-4945-8FFF-323EC19848FB}" srcId="{214D5969-796B-467A-AD4B-E8F8E81C3D7C}" destId="{385F2316-350D-423B-B765-4BC4C81EC682}" srcOrd="2" destOrd="0" parTransId="{384E6429-B30B-49BC-8687-EEA269AEB9F8}" sibTransId="{510032BE-535E-47D3-A365-3DC9AAC0DEBF}"/>
    <dgm:cxn modelId="{9C3EDEC5-5852-A249-BC7D-3E622C0BC726}" type="presParOf" srcId="{4DEDFAD1-8D09-4C4F-A86A-750448B2D362}" destId="{57F6410C-4799-4FFD-A187-45E6B0EF4B3D}" srcOrd="0" destOrd="0" presId="urn:microsoft.com/office/officeart/2005/8/layout/default#14"/>
    <dgm:cxn modelId="{E191D60C-CA05-884B-9914-A3AFF67EE696}" type="presParOf" srcId="{4DEDFAD1-8D09-4C4F-A86A-750448B2D362}" destId="{2D420E2A-EC13-490D-B44C-D348A2F54448}" srcOrd="1" destOrd="0" presId="urn:microsoft.com/office/officeart/2005/8/layout/default#14"/>
    <dgm:cxn modelId="{DC12D88A-F62B-E843-A00E-F67EEE0D4F73}" type="presParOf" srcId="{4DEDFAD1-8D09-4C4F-A86A-750448B2D362}" destId="{CCAD413D-1F6E-4A60-AAB0-C03BA7663B12}" srcOrd="2" destOrd="0" presId="urn:microsoft.com/office/officeart/2005/8/layout/default#14"/>
    <dgm:cxn modelId="{6A61008B-CD92-F44B-9DC9-85B7316EEA21}" type="presParOf" srcId="{4DEDFAD1-8D09-4C4F-A86A-750448B2D362}" destId="{A322E019-A07C-4C85-A54B-E2E73076B70F}" srcOrd="3" destOrd="0" presId="urn:microsoft.com/office/officeart/2005/8/layout/default#14"/>
    <dgm:cxn modelId="{7412A6EC-34F9-9F4A-8DFA-ED7BF12106C3}" type="presParOf" srcId="{4DEDFAD1-8D09-4C4F-A86A-750448B2D362}" destId="{1D6817DA-E2A2-4E13-BB98-C20CB0825BAB}" srcOrd="4" destOrd="0" presId="urn:microsoft.com/office/officeart/2005/8/layout/default#1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14D5969-796B-467A-AD4B-E8F8E81C3D7C}" type="doc">
      <dgm:prSet loTypeId="urn:microsoft.com/office/officeart/2005/8/layout/default#15" loCatId="list" qsTypeId="urn:microsoft.com/office/officeart/2005/8/quickstyle/simple1" qsCatId="simple" csTypeId="urn:microsoft.com/office/officeart/2005/8/colors/colorful5" csCatId="colorful" phldr="1"/>
      <dgm:spPr/>
      <dgm:t>
        <a:bodyPr/>
        <a:lstStyle/>
        <a:p>
          <a:endParaRPr lang="en-IE"/>
        </a:p>
      </dgm:t>
    </dgm:pt>
    <dgm:pt modelId="{6C376084-C02C-4886-AE8F-314A39A602BB}">
      <dgm:prSet phldrT="[Text]"/>
      <dgm:spPr>
        <a:solidFill>
          <a:srgbClr val="7030A0"/>
        </a:solidFill>
      </dgm:spPr>
      <dgm:t>
        <a:bodyPr/>
        <a:lstStyle/>
        <a:p>
          <a:r>
            <a:rPr lang="en-IE" dirty="0" smtClean="0"/>
            <a:t>Bullying Victim</a:t>
          </a:r>
          <a:endParaRPr lang="en-IE" dirty="0"/>
        </a:p>
      </dgm:t>
    </dgm:pt>
    <dgm:pt modelId="{4F7F039A-052A-4200-B6C9-2233B06948C2}" type="parTrans" cxnId="{22EC7A3A-FF93-40BE-BBA1-59960EFE306E}">
      <dgm:prSet/>
      <dgm:spPr/>
      <dgm:t>
        <a:bodyPr/>
        <a:lstStyle/>
        <a:p>
          <a:endParaRPr lang="en-IE"/>
        </a:p>
      </dgm:t>
    </dgm:pt>
    <dgm:pt modelId="{BF3A9F65-39F5-4236-B993-CE830920BDCE}" type="sibTrans" cxnId="{22EC7A3A-FF93-40BE-BBA1-59960EFE306E}">
      <dgm:prSet/>
      <dgm:spPr/>
      <dgm:t>
        <a:bodyPr/>
        <a:lstStyle/>
        <a:p>
          <a:endParaRPr lang="en-IE"/>
        </a:p>
      </dgm:t>
    </dgm:pt>
    <dgm:pt modelId="{F334FDEB-8F65-4204-A321-7E1CFA62B3BC}">
      <dgm:prSet phldrT="[Text]"/>
      <dgm:spPr>
        <a:solidFill>
          <a:srgbClr val="002060"/>
        </a:solidFill>
      </dgm:spPr>
      <dgm:t>
        <a:bodyPr/>
        <a:lstStyle/>
        <a:p>
          <a:r>
            <a:rPr lang="en-IE" dirty="0" smtClean="0"/>
            <a:t>Bullying Perpetrator</a:t>
          </a:r>
          <a:endParaRPr lang="en-IE" dirty="0"/>
        </a:p>
      </dgm:t>
    </dgm:pt>
    <dgm:pt modelId="{E22572E7-8E14-439A-A2DA-3A03C29760FB}" type="parTrans" cxnId="{FA660F1F-E71C-4E0F-9F0D-5C921CA46F12}">
      <dgm:prSet/>
      <dgm:spPr/>
      <dgm:t>
        <a:bodyPr/>
        <a:lstStyle/>
        <a:p>
          <a:endParaRPr lang="en-IE"/>
        </a:p>
      </dgm:t>
    </dgm:pt>
    <dgm:pt modelId="{FDA68B4D-DB42-49E7-8DB3-4F096838CE22}" type="sibTrans" cxnId="{FA660F1F-E71C-4E0F-9F0D-5C921CA46F12}">
      <dgm:prSet/>
      <dgm:spPr/>
      <dgm:t>
        <a:bodyPr/>
        <a:lstStyle/>
        <a:p>
          <a:endParaRPr lang="en-IE"/>
        </a:p>
      </dgm:t>
    </dgm:pt>
    <dgm:pt modelId="{385F2316-350D-423B-B765-4BC4C81EC682}">
      <dgm:prSet phldrT="[Text]"/>
      <dgm:spPr>
        <a:solidFill>
          <a:srgbClr val="DF145E"/>
        </a:solidFill>
      </dgm:spPr>
      <dgm:t>
        <a:bodyPr/>
        <a:lstStyle/>
        <a:p>
          <a:r>
            <a:rPr lang="en-IE" dirty="0" smtClean="0"/>
            <a:t>Bullying Bystander</a:t>
          </a:r>
          <a:endParaRPr lang="en-IE" dirty="0"/>
        </a:p>
      </dgm:t>
    </dgm:pt>
    <dgm:pt modelId="{384E6429-B30B-49BC-8687-EEA269AEB9F8}" type="parTrans" cxnId="{2AAC0454-00C6-4945-8FFF-323EC19848FB}">
      <dgm:prSet/>
      <dgm:spPr/>
      <dgm:t>
        <a:bodyPr/>
        <a:lstStyle/>
        <a:p>
          <a:endParaRPr lang="en-IE"/>
        </a:p>
      </dgm:t>
    </dgm:pt>
    <dgm:pt modelId="{510032BE-535E-47D3-A365-3DC9AAC0DEBF}" type="sibTrans" cxnId="{2AAC0454-00C6-4945-8FFF-323EC19848FB}">
      <dgm:prSet/>
      <dgm:spPr/>
      <dgm:t>
        <a:bodyPr/>
        <a:lstStyle/>
        <a:p>
          <a:endParaRPr lang="en-IE"/>
        </a:p>
      </dgm:t>
    </dgm:pt>
    <dgm:pt modelId="{4DEDFAD1-8D09-4C4F-A86A-750448B2D362}" type="pres">
      <dgm:prSet presAssocID="{214D5969-796B-467A-AD4B-E8F8E81C3D7C}" presName="diagram" presStyleCnt="0">
        <dgm:presLayoutVars>
          <dgm:dir/>
          <dgm:resizeHandles val="exact"/>
        </dgm:presLayoutVars>
      </dgm:prSet>
      <dgm:spPr/>
      <dgm:t>
        <a:bodyPr/>
        <a:lstStyle/>
        <a:p>
          <a:endParaRPr lang="en-IE"/>
        </a:p>
      </dgm:t>
    </dgm:pt>
    <dgm:pt modelId="{57F6410C-4799-4FFD-A187-45E6B0EF4B3D}" type="pres">
      <dgm:prSet presAssocID="{6C376084-C02C-4886-AE8F-314A39A602BB}" presName="node" presStyleLbl="node1" presStyleIdx="0" presStyleCnt="3">
        <dgm:presLayoutVars>
          <dgm:bulletEnabled val="1"/>
        </dgm:presLayoutVars>
      </dgm:prSet>
      <dgm:spPr/>
      <dgm:t>
        <a:bodyPr/>
        <a:lstStyle/>
        <a:p>
          <a:endParaRPr lang="en-IE"/>
        </a:p>
      </dgm:t>
    </dgm:pt>
    <dgm:pt modelId="{2D420E2A-EC13-490D-B44C-D348A2F54448}" type="pres">
      <dgm:prSet presAssocID="{BF3A9F65-39F5-4236-B993-CE830920BDCE}" presName="sibTrans" presStyleCnt="0"/>
      <dgm:spPr/>
    </dgm:pt>
    <dgm:pt modelId="{CCAD413D-1F6E-4A60-AAB0-C03BA7663B12}" type="pres">
      <dgm:prSet presAssocID="{F334FDEB-8F65-4204-A321-7E1CFA62B3BC}" presName="node" presStyleLbl="node1" presStyleIdx="1" presStyleCnt="3">
        <dgm:presLayoutVars>
          <dgm:bulletEnabled val="1"/>
        </dgm:presLayoutVars>
      </dgm:prSet>
      <dgm:spPr/>
      <dgm:t>
        <a:bodyPr/>
        <a:lstStyle/>
        <a:p>
          <a:endParaRPr lang="en-IE"/>
        </a:p>
      </dgm:t>
    </dgm:pt>
    <dgm:pt modelId="{A322E019-A07C-4C85-A54B-E2E73076B70F}" type="pres">
      <dgm:prSet presAssocID="{FDA68B4D-DB42-49E7-8DB3-4F096838CE22}" presName="sibTrans" presStyleCnt="0"/>
      <dgm:spPr/>
    </dgm:pt>
    <dgm:pt modelId="{1D6817DA-E2A2-4E13-BB98-C20CB0825BAB}" type="pres">
      <dgm:prSet presAssocID="{385F2316-350D-423B-B765-4BC4C81EC682}" presName="node" presStyleLbl="node1" presStyleIdx="2" presStyleCnt="3">
        <dgm:presLayoutVars>
          <dgm:bulletEnabled val="1"/>
        </dgm:presLayoutVars>
      </dgm:prSet>
      <dgm:spPr/>
      <dgm:t>
        <a:bodyPr/>
        <a:lstStyle/>
        <a:p>
          <a:endParaRPr lang="en-IE"/>
        </a:p>
      </dgm:t>
    </dgm:pt>
  </dgm:ptLst>
  <dgm:cxnLst>
    <dgm:cxn modelId="{A5980A56-9157-CD4C-BBEE-92F009939706}" type="presOf" srcId="{385F2316-350D-423B-B765-4BC4C81EC682}" destId="{1D6817DA-E2A2-4E13-BB98-C20CB0825BAB}" srcOrd="0" destOrd="0" presId="urn:microsoft.com/office/officeart/2005/8/layout/default#15"/>
    <dgm:cxn modelId="{5557A571-F3C0-2A43-B2A6-E83FF3B1FB33}" type="presOf" srcId="{F334FDEB-8F65-4204-A321-7E1CFA62B3BC}" destId="{CCAD413D-1F6E-4A60-AAB0-C03BA7663B12}" srcOrd="0" destOrd="0" presId="urn:microsoft.com/office/officeart/2005/8/layout/default#15"/>
    <dgm:cxn modelId="{BAAB61E0-ACB5-854F-854A-04B5029186FF}" type="presOf" srcId="{6C376084-C02C-4886-AE8F-314A39A602BB}" destId="{57F6410C-4799-4FFD-A187-45E6B0EF4B3D}" srcOrd="0" destOrd="0" presId="urn:microsoft.com/office/officeart/2005/8/layout/default#15"/>
    <dgm:cxn modelId="{22EC7A3A-FF93-40BE-BBA1-59960EFE306E}" srcId="{214D5969-796B-467A-AD4B-E8F8E81C3D7C}" destId="{6C376084-C02C-4886-AE8F-314A39A602BB}" srcOrd="0" destOrd="0" parTransId="{4F7F039A-052A-4200-B6C9-2233B06948C2}" sibTransId="{BF3A9F65-39F5-4236-B993-CE830920BDCE}"/>
    <dgm:cxn modelId="{FA660F1F-E71C-4E0F-9F0D-5C921CA46F12}" srcId="{214D5969-796B-467A-AD4B-E8F8E81C3D7C}" destId="{F334FDEB-8F65-4204-A321-7E1CFA62B3BC}" srcOrd="1" destOrd="0" parTransId="{E22572E7-8E14-439A-A2DA-3A03C29760FB}" sibTransId="{FDA68B4D-DB42-49E7-8DB3-4F096838CE22}"/>
    <dgm:cxn modelId="{2AAC0454-00C6-4945-8FFF-323EC19848FB}" srcId="{214D5969-796B-467A-AD4B-E8F8E81C3D7C}" destId="{385F2316-350D-423B-B765-4BC4C81EC682}" srcOrd="2" destOrd="0" parTransId="{384E6429-B30B-49BC-8687-EEA269AEB9F8}" sibTransId="{510032BE-535E-47D3-A365-3DC9AAC0DEBF}"/>
    <dgm:cxn modelId="{A8A0918C-C03E-1E48-AD66-D7E1874300CC}" type="presOf" srcId="{214D5969-796B-467A-AD4B-E8F8E81C3D7C}" destId="{4DEDFAD1-8D09-4C4F-A86A-750448B2D362}" srcOrd="0" destOrd="0" presId="urn:microsoft.com/office/officeart/2005/8/layout/default#15"/>
    <dgm:cxn modelId="{D716EA1A-99FD-944E-886F-80B07DE35F56}" type="presParOf" srcId="{4DEDFAD1-8D09-4C4F-A86A-750448B2D362}" destId="{57F6410C-4799-4FFD-A187-45E6B0EF4B3D}" srcOrd="0" destOrd="0" presId="urn:microsoft.com/office/officeart/2005/8/layout/default#15"/>
    <dgm:cxn modelId="{9E7D8D11-1CB3-F14D-8F30-0644785F9140}" type="presParOf" srcId="{4DEDFAD1-8D09-4C4F-A86A-750448B2D362}" destId="{2D420E2A-EC13-490D-B44C-D348A2F54448}" srcOrd="1" destOrd="0" presId="urn:microsoft.com/office/officeart/2005/8/layout/default#15"/>
    <dgm:cxn modelId="{137C098D-FCD9-0940-B55D-E117DFFA844C}" type="presParOf" srcId="{4DEDFAD1-8D09-4C4F-A86A-750448B2D362}" destId="{CCAD413D-1F6E-4A60-AAB0-C03BA7663B12}" srcOrd="2" destOrd="0" presId="urn:microsoft.com/office/officeart/2005/8/layout/default#15"/>
    <dgm:cxn modelId="{FE9C6C46-1669-A548-81A9-6C111CA9AF86}" type="presParOf" srcId="{4DEDFAD1-8D09-4C4F-A86A-750448B2D362}" destId="{A322E019-A07C-4C85-A54B-E2E73076B70F}" srcOrd="3" destOrd="0" presId="urn:microsoft.com/office/officeart/2005/8/layout/default#15"/>
    <dgm:cxn modelId="{B56A85E3-1750-8440-802F-AAF71C7CC81F}" type="presParOf" srcId="{4DEDFAD1-8D09-4C4F-A86A-750448B2D362}" destId="{1D6817DA-E2A2-4E13-BB98-C20CB0825BAB}" srcOrd="4" destOrd="0" presId="urn:microsoft.com/office/officeart/2005/8/layout/default#1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14D5969-796B-467A-AD4B-E8F8E81C3D7C}" type="doc">
      <dgm:prSet loTypeId="urn:microsoft.com/office/officeart/2005/8/layout/default#16" loCatId="list" qsTypeId="urn:microsoft.com/office/officeart/2005/8/quickstyle/simple1" qsCatId="simple" csTypeId="urn:microsoft.com/office/officeart/2005/8/colors/colorful5" csCatId="colorful" phldr="1"/>
      <dgm:spPr/>
      <dgm:t>
        <a:bodyPr/>
        <a:lstStyle/>
        <a:p>
          <a:endParaRPr lang="en-IE"/>
        </a:p>
      </dgm:t>
    </dgm:pt>
    <dgm:pt modelId="{6C376084-C02C-4886-AE8F-314A39A602BB}">
      <dgm:prSet phldrT="[Text]"/>
      <dgm:spPr>
        <a:solidFill>
          <a:srgbClr val="7030A0"/>
        </a:solidFill>
      </dgm:spPr>
      <dgm:t>
        <a:bodyPr/>
        <a:lstStyle/>
        <a:p>
          <a:r>
            <a:rPr lang="en-IE" dirty="0" smtClean="0"/>
            <a:t>Bullying Victim</a:t>
          </a:r>
          <a:endParaRPr lang="en-IE" dirty="0"/>
        </a:p>
      </dgm:t>
    </dgm:pt>
    <dgm:pt modelId="{4F7F039A-052A-4200-B6C9-2233B06948C2}" type="parTrans" cxnId="{22EC7A3A-FF93-40BE-BBA1-59960EFE306E}">
      <dgm:prSet/>
      <dgm:spPr/>
      <dgm:t>
        <a:bodyPr/>
        <a:lstStyle/>
        <a:p>
          <a:endParaRPr lang="en-IE"/>
        </a:p>
      </dgm:t>
    </dgm:pt>
    <dgm:pt modelId="{BF3A9F65-39F5-4236-B993-CE830920BDCE}" type="sibTrans" cxnId="{22EC7A3A-FF93-40BE-BBA1-59960EFE306E}">
      <dgm:prSet/>
      <dgm:spPr/>
      <dgm:t>
        <a:bodyPr/>
        <a:lstStyle/>
        <a:p>
          <a:endParaRPr lang="en-IE"/>
        </a:p>
      </dgm:t>
    </dgm:pt>
    <dgm:pt modelId="{F334FDEB-8F65-4204-A321-7E1CFA62B3BC}">
      <dgm:prSet phldrT="[Text]"/>
      <dgm:spPr>
        <a:solidFill>
          <a:srgbClr val="002060"/>
        </a:solidFill>
      </dgm:spPr>
      <dgm:t>
        <a:bodyPr/>
        <a:lstStyle/>
        <a:p>
          <a:r>
            <a:rPr lang="en-IE" dirty="0" smtClean="0"/>
            <a:t>Bullying Perpetrator</a:t>
          </a:r>
          <a:endParaRPr lang="en-IE" dirty="0"/>
        </a:p>
      </dgm:t>
    </dgm:pt>
    <dgm:pt modelId="{E22572E7-8E14-439A-A2DA-3A03C29760FB}" type="parTrans" cxnId="{FA660F1F-E71C-4E0F-9F0D-5C921CA46F12}">
      <dgm:prSet/>
      <dgm:spPr/>
      <dgm:t>
        <a:bodyPr/>
        <a:lstStyle/>
        <a:p>
          <a:endParaRPr lang="en-IE"/>
        </a:p>
      </dgm:t>
    </dgm:pt>
    <dgm:pt modelId="{FDA68B4D-DB42-49E7-8DB3-4F096838CE22}" type="sibTrans" cxnId="{FA660F1F-E71C-4E0F-9F0D-5C921CA46F12}">
      <dgm:prSet/>
      <dgm:spPr/>
      <dgm:t>
        <a:bodyPr/>
        <a:lstStyle/>
        <a:p>
          <a:endParaRPr lang="en-IE"/>
        </a:p>
      </dgm:t>
    </dgm:pt>
    <dgm:pt modelId="{385F2316-350D-423B-B765-4BC4C81EC682}">
      <dgm:prSet phldrT="[Text]"/>
      <dgm:spPr>
        <a:solidFill>
          <a:srgbClr val="DF145E"/>
        </a:solidFill>
      </dgm:spPr>
      <dgm:t>
        <a:bodyPr/>
        <a:lstStyle/>
        <a:p>
          <a:r>
            <a:rPr lang="en-IE" dirty="0" smtClean="0"/>
            <a:t>Bullying Bystander</a:t>
          </a:r>
          <a:endParaRPr lang="en-IE" dirty="0"/>
        </a:p>
      </dgm:t>
    </dgm:pt>
    <dgm:pt modelId="{384E6429-B30B-49BC-8687-EEA269AEB9F8}" type="parTrans" cxnId="{2AAC0454-00C6-4945-8FFF-323EC19848FB}">
      <dgm:prSet/>
      <dgm:spPr/>
      <dgm:t>
        <a:bodyPr/>
        <a:lstStyle/>
        <a:p>
          <a:endParaRPr lang="en-IE"/>
        </a:p>
      </dgm:t>
    </dgm:pt>
    <dgm:pt modelId="{510032BE-535E-47D3-A365-3DC9AAC0DEBF}" type="sibTrans" cxnId="{2AAC0454-00C6-4945-8FFF-323EC19848FB}">
      <dgm:prSet/>
      <dgm:spPr/>
      <dgm:t>
        <a:bodyPr/>
        <a:lstStyle/>
        <a:p>
          <a:endParaRPr lang="en-IE"/>
        </a:p>
      </dgm:t>
    </dgm:pt>
    <dgm:pt modelId="{4DEDFAD1-8D09-4C4F-A86A-750448B2D362}" type="pres">
      <dgm:prSet presAssocID="{214D5969-796B-467A-AD4B-E8F8E81C3D7C}" presName="diagram" presStyleCnt="0">
        <dgm:presLayoutVars>
          <dgm:dir/>
          <dgm:resizeHandles val="exact"/>
        </dgm:presLayoutVars>
      </dgm:prSet>
      <dgm:spPr/>
      <dgm:t>
        <a:bodyPr/>
        <a:lstStyle/>
        <a:p>
          <a:endParaRPr lang="en-IE"/>
        </a:p>
      </dgm:t>
    </dgm:pt>
    <dgm:pt modelId="{57F6410C-4799-4FFD-A187-45E6B0EF4B3D}" type="pres">
      <dgm:prSet presAssocID="{6C376084-C02C-4886-AE8F-314A39A602BB}" presName="node" presStyleLbl="node1" presStyleIdx="0" presStyleCnt="3">
        <dgm:presLayoutVars>
          <dgm:bulletEnabled val="1"/>
        </dgm:presLayoutVars>
      </dgm:prSet>
      <dgm:spPr/>
      <dgm:t>
        <a:bodyPr/>
        <a:lstStyle/>
        <a:p>
          <a:endParaRPr lang="en-IE"/>
        </a:p>
      </dgm:t>
    </dgm:pt>
    <dgm:pt modelId="{2D420E2A-EC13-490D-B44C-D348A2F54448}" type="pres">
      <dgm:prSet presAssocID="{BF3A9F65-39F5-4236-B993-CE830920BDCE}" presName="sibTrans" presStyleCnt="0"/>
      <dgm:spPr/>
    </dgm:pt>
    <dgm:pt modelId="{CCAD413D-1F6E-4A60-AAB0-C03BA7663B12}" type="pres">
      <dgm:prSet presAssocID="{F334FDEB-8F65-4204-A321-7E1CFA62B3BC}" presName="node" presStyleLbl="node1" presStyleIdx="1" presStyleCnt="3">
        <dgm:presLayoutVars>
          <dgm:bulletEnabled val="1"/>
        </dgm:presLayoutVars>
      </dgm:prSet>
      <dgm:spPr/>
      <dgm:t>
        <a:bodyPr/>
        <a:lstStyle/>
        <a:p>
          <a:endParaRPr lang="en-IE"/>
        </a:p>
      </dgm:t>
    </dgm:pt>
    <dgm:pt modelId="{A322E019-A07C-4C85-A54B-E2E73076B70F}" type="pres">
      <dgm:prSet presAssocID="{FDA68B4D-DB42-49E7-8DB3-4F096838CE22}" presName="sibTrans" presStyleCnt="0"/>
      <dgm:spPr/>
    </dgm:pt>
    <dgm:pt modelId="{1D6817DA-E2A2-4E13-BB98-C20CB0825BAB}" type="pres">
      <dgm:prSet presAssocID="{385F2316-350D-423B-B765-4BC4C81EC682}" presName="node" presStyleLbl="node1" presStyleIdx="2" presStyleCnt="3">
        <dgm:presLayoutVars>
          <dgm:bulletEnabled val="1"/>
        </dgm:presLayoutVars>
      </dgm:prSet>
      <dgm:spPr/>
      <dgm:t>
        <a:bodyPr/>
        <a:lstStyle/>
        <a:p>
          <a:endParaRPr lang="en-IE"/>
        </a:p>
      </dgm:t>
    </dgm:pt>
  </dgm:ptLst>
  <dgm:cxnLst>
    <dgm:cxn modelId="{24EE48DA-8788-5C40-BFDA-134511F85FCA}" type="presOf" srcId="{385F2316-350D-423B-B765-4BC4C81EC682}" destId="{1D6817DA-E2A2-4E13-BB98-C20CB0825BAB}" srcOrd="0" destOrd="0" presId="urn:microsoft.com/office/officeart/2005/8/layout/default#16"/>
    <dgm:cxn modelId="{2C3389CB-3EA6-AB44-8A55-DECE2A472F42}" type="presOf" srcId="{214D5969-796B-467A-AD4B-E8F8E81C3D7C}" destId="{4DEDFAD1-8D09-4C4F-A86A-750448B2D362}" srcOrd="0" destOrd="0" presId="urn:microsoft.com/office/officeart/2005/8/layout/default#16"/>
    <dgm:cxn modelId="{22EC7A3A-FF93-40BE-BBA1-59960EFE306E}" srcId="{214D5969-796B-467A-AD4B-E8F8E81C3D7C}" destId="{6C376084-C02C-4886-AE8F-314A39A602BB}" srcOrd="0" destOrd="0" parTransId="{4F7F039A-052A-4200-B6C9-2233B06948C2}" sibTransId="{BF3A9F65-39F5-4236-B993-CE830920BDCE}"/>
    <dgm:cxn modelId="{FA660F1F-E71C-4E0F-9F0D-5C921CA46F12}" srcId="{214D5969-796B-467A-AD4B-E8F8E81C3D7C}" destId="{F334FDEB-8F65-4204-A321-7E1CFA62B3BC}" srcOrd="1" destOrd="0" parTransId="{E22572E7-8E14-439A-A2DA-3A03C29760FB}" sibTransId="{FDA68B4D-DB42-49E7-8DB3-4F096838CE22}"/>
    <dgm:cxn modelId="{20D1F95A-0E21-D64F-B5A8-1608BE297615}" type="presOf" srcId="{F334FDEB-8F65-4204-A321-7E1CFA62B3BC}" destId="{CCAD413D-1F6E-4A60-AAB0-C03BA7663B12}" srcOrd="0" destOrd="0" presId="urn:microsoft.com/office/officeart/2005/8/layout/default#16"/>
    <dgm:cxn modelId="{F131006B-10BA-4641-B505-D559747744C5}" type="presOf" srcId="{6C376084-C02C-4886-AE8F-314A39A602BB}" destId="{57F6410C-4799-4FFD-A187-45E6B0EF4B3D}" srcOrd="0" destOrd="0" presId="urn:microsoft.com/office/officeart/2005/8/layout/default#16"/>
    <dgm:cxn modelId="{2AAC0454-00C6-4945-8FFF-323EC19848FB}" srcId="{214D5969-796B-467A-AD4B-E8F8E81C3D7C}" destId="{385F2316-350D-423B-B765-4BC4C81EC682}" srcOrd="2" destOrd="0" parTransId="{384E6429-B30B-49BC-8687-EEA269AEB9F8}" sibTransId="{510032BE-535E-47D3-A365-3DC9AAC0DEBF}"/>
    <dgm:cxn modelId="{206007D7-6031-F344-80C3-4F3DFDE2403E}" type="presParOf" srcId="{4DEDFAD1-8D09-4C4F-A86A-750448B2D362}" destId="{57F6410C-4799-4FFD-A187-45E6B0EF4B3D}" srcOrd="0" destOrd="0" presId="urn:microsoft.com/office/officeart/2005/8/layout/default#16"/>
    <dgm:cxn modelId="{08A6570F-0A8C-474B-AC17-33925807D55F}" type="presParOf" srcId="{4DEDFAD1-8D09-4C4F-A86A-750448B2D362}" destId="{2D420E2A-EC13-490D-B44C-D348A2F54448}" srcOrd="1" destOrd="0" presId="urn:microsoft.com/office/officeart/2005/8/layout/default#16"/>
    <dgm:cxn modelId="{7C7B7A6C-4C03-E44D-B887-287BE6C6C8A4}" type="presParOf" srcId="{4DEDFAD1-8D09-4C4F-A86A-750448B2D362}" destId="{CCAD413D-1F6E-4A60-AAB0-C03BA7663B12}" srcOrd="2" destOrd="0" presId="urn:microsoft.com/office/officeart/2005/8/layout/default#16"/>
    <dgm:cxn modelId="{D76F8598-DDA7-0C42-B89F-155FF1F91037}" type="presParOf" srcId="{4DEDFAD1-8D09-4C4F-A86A-750448B2D362}" destId="{A322E019-A07C-4C85-A54B-E2E73076B70F}" srcOrd="3" destOrd="0" presId="urn:microsoft.com/office/officeart/2005/8/layout/default#16"/>
    <dgm:cxn modelId="{5B6F9369-1386-DA4C-A62A-08FF1B3DCE0E}" type="presParOf" srcId="{4DEDFAD1-8D09-4C4F-A86A-750448B2D362}" destId="{1D6817DA-E2A2-4E13-BB98-C20CB0825BAB}" srcOrd="4" destOrd="0" presId="urn:microsoft.com/office/officeart/2005/8/layout/default#1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14D5969-796B-467A-AD4B-E8F8E81C3D7C}" type="doc">
      <dgm:prSet loTypeId="urn:microsoft.com/office/officeart/2005/8/layout/default#17" loCatId="list" qsTypeId="urn:microsoft.com/office/officeart/2005/8/quickstyle/simple1" qsCatId="simple" csTypeId="urn:microsoft.com/office/officeart/2005/8/colors/colorful5" csCatId="colorful" phldr="1"/>
      <dgm:spPr/>
      <dgm:t>
        <a:bodyPr/>
        <a:lstStyle/>
        <a:p>
          <a:endParaRPr lang="en-IE"/>
        </a:p>
      </dgm:t>
    </dgm:pt>
    <dgm:pt modelId="{6C376084-C02C-4886-AE8F-314A39A602BB}">
      <dgm:prSet phldrT="[Text]"/>
      <dgm:spPr>
        <a:solidFill>
          <a:srgbClr val="7030A0"/>
        </a:solidFill>
      </dgm:spPr>
      <dgm:t>
        <a:bodyPr/>
        <a:lstStyle/>
        <a:p>
          <a:r>
            <a:rPr lang="en-IE" dirty="0" smtClean="0"/>
            <a:t>Bullying Victim</a:t>
          </a:r>
          <a:endParaRPr lang="en-IE" dirty="0"/>
        </a:p>
      </dgm:t>
    </dgm:pt>
    <dgm:pt modelId="{4F7F039A-052A-4200-B6C9-2233B06948C2}" type="parTrans" cxnId="{22EC7A3A-FF93-40BE-BBA1-59960EFE306E}">
      <dgm:prSet/>
      <dgm:spPr/>
      <dgm:t>
        <a:bodyPr/>
        <a:lstStyle/>
        <a:p>
          <a:endParaRPr lang="en-IE"/>
        </a:p>
      </dgm:t>
    </dgm:pt>
    <dgm:pt modelId="{BF3A9F65-39F5-4236-B993-CE830920BDCE}" type="sibTrans" cxnId="{22EC7A3A-FF93-40BE-BBA1-59960EFE306E}">
      <dgm:prSet/>
      <dgm:spPr/>
      <dgm:t>
        <a:bodyPr/>
        <a:lstStyle/>
        <a:p>
          <a:endParaRPr lang="en-IE"/>
        </a:p>
      </dgm:t>
    </dgm:pt>
    <dgm:pt modelId="{F334FDEB-8F65-4204-A321-7E1CFA62B3BC}">
      <dgm:prSet phldrT="[Text]"/>
      <dgm:spPr>
        <a:solidFill>
          <a:srgbClr val="002060"/>
        </a:solidFill>
      </dgm:spPr>
      <dgm:t>
        <a:bodyPr/>
        <a:lstStyle/>
        <a:p>
          <a:r>
            <a:rPr lang="en-IE" dirty="0" smtClean="0"/>
            <a:t>Bullying Perpetrator</a:t>
          </a:r>
          <a:endParaRPr lang="en-IE" dirty="0"/>
        </a:p>
      </dgm:t>
    </dgm:pt>
    <dgm:pt modelId="{E22572E7-8E14-439A-A2DA-3A03C29760FB}" type="parTrans" cxnId="{FA660F1F-E71C-4E0F-9F0D-5C921CA46F12}">
      <dgm:prSet/>
      <dgm:spPr/>
      <dgm:t>
        <a:bodyPr/>
        <a:lstStyle/>
        <a:p>
          <a:endParaRPr lang="en-IE"/>
        </a:p>
      </dgm:t>
    </dgm:pt>
    <dgm:pt modelId="{FDA68B4D-DB42-49E7-8DB3-4F096838CE22}" type="sibTrans" cxnId="{FA660F1F-E71C-4E0F-9F0D-5C921CA46F12}">
      <dgm:prSet/>
      <dgm:spPr/>
      <dgm:t>
        <a:bodyPr/>
        <a:lstStyle/>
        <a:p>
          <a:endParaRPr lang="en-IE"/>
        </a:p>
      </dgm:t>
    </dgm:pt>
    <dgm:pt modelId="{385F2316-350D-423B-B765-4BC4C81EC682}">
      <dgm:prSet phldrT="[Text]"/>
      <dgm:spPr>
        <a:solidFill>
          <a:srgbClr val="DF145E"/>
        </a:solidFill>
      </dgm:spPr>
      <dgm:t>
        <a:bodyPr/>
        <a:lstStyle/>
        <a:p>
          <a:r>
            <a:rPr lang="en-IE" dirty="0" smtClean="0"/>
            <a:t>Bullying Bystander</a:t>
          </a:r>
          <a:endParaRPr lang="en-IE" dirty="0"/>
        </a:p>
      </dgm:t>
    </dgm:pt>
    <dgm:pt modelId="{384E6429-B30B-49BC-8687-EEA269AEB9F8}" type="parTrans" cxnId="{2AAC0454-00C6-4945-8FFF-323EC19848FB}">
      <dgm:prSet/>
      <dgm:spPr/>
      <dgm:t>
        <a:bodyPr/>
        <a:lstStyle/>
        <a:p>
          <a:endParaRPr lang="en-IE"/>
        </a:p>
      </dgm:t>
    </dgm:pt>
    <dgm:pt modelId="{510032BE-535E-47D3-A365-3DC9AAC0DEBF}" type="sibTrans" cxnId="{2AAC0454-00C6-4945-8FFF-323EC19848FB}">
      <dgm:prSet/>
      <dgm:spPr/>
      <dgm:t>
        <a:bodyPr/>
        <a:lstStyle/>
        <a:p>
          <a:endParaRPr lang="en-IE"/>
        </a:p>
      </dgm:t>
    </dgm:pt>
    <dgm:pt modelId="{4DEDFAD1-8D09-4C4F-A86A-750448B2D362}" type="pres">
      <dgm:prSet presAssocID="{214D5969-796B-467A-AD4B-E8F8E81C3D7C}" presName="diagram" presStyleCnt="0">
        <dgm:presLayoutVars>
          <dgm:dir/>
          <dgm:resizeHandles val="exact"/>
        </dgm:presLayoutVars>
      </dgm:prSet>
      <dgm:spPr/>
      <dgm:t>
        <a:bodyPr/>
        <a:lstStyle/>
        <a:p>
          <a:endParaRPr lang="en-IE"/>
        </a:p>
      </dgm:t>
    </dgm:pt>
    <dgm:pt modelId="{57F6410C-4799-4FFD-A187-45E6B0EF4B3D}" type="pres">
      <dgm:prSet presAssocID="{6C376084-C02C-4886-AE8F-314A39A602BB}" presName="node" presStyleLbl="node1" presStyleIdx="0" presStyleCnt="3">
        <dgm:presLayoutVars>
          <dgm:bulletEnabled val="1"/>
        </dgm:presLayoutVars>
      </dgm:prSet>
      <dgm:spPr/>
      <dgm:t>
        <a:bodyPr/>
        <a:lstStyle/>
        <a:p>
          <a:endParaRPr lang="en-IE"/>
        </a:p>
      </dgm:t>
    </dgm:pt>
    <dgm:pt modelId="{2D420E2A-EC13-490D-B44C-D348A2F54448}" type="pres">
      <dgm:prSet presAssocID="{BF3A9F65-39F5-4236-B993-CE830920BDCE}" presName="sibTrans" presStyleCnt="0"/>
      <dgm:spPr/>
    </dgm:pt>
    <dgm:pt modelId="{CCAD413D-1F6E-4A60-AAB0-C03BA7663B12}" type="pres">
      <dgm:prSet presAssocID="{F334FDEB-8F65-4204-A321-7E1CFA62B3BC}" presName="node" presStyleLbl="node1" presStyleIdx="1" presStyleCnt="3">
        <dgm:presLayoutVars>
          <dgm:bulletEnabled val="1"/>
        </dgm:presLayoutVars>
      </dgm:prSet>
      <dgm:spPr/>
      <dgm:t>
        <a:bodyPr/>
        <a:lstStyle/>
        <a:p>
          <a:endParaRPr lang="en-IE"/>
        </a:p>
      </dgm:t>
    </dgm:pt>
    <dgm:pt modelId="{A322E019-A07C-4C85-A54B-E2E73076B70F}" type="pres">
      <dgm:prSet presAssocID="{FDA68B4D-DB42-49E7-8DB3-4F096838CE22}" presName="sibTrans" presStyleCnt="0"/>
      <dgm:spPr/>
    </dgm:pt>
    <dgm:pt modelId="{1D6817DA-E2A2-4E13-BB98-C20CB0825BAB}" type="pres">
      <dgm:prSet presAssocID="{385F2316-350D-423B-B765-4BC4C81EC682}" presName="node" presStyleLbl="node1" presStyleIdx="2" presStyleCnt="3">
        <dgm:presLayoutVars>
          <dgm:bulletEnabled val="1"/>
        </dgm:presLayoutVars>
      </dgm:prSet>
      <dgm:spPr/>
      <dgm:t>
        <a:bodyPr/>
        <a:lstStyle/>
        <a:p>
          <a:endParaRPr lang="en-IE"/>
        </a:p>
      </dgm:t>
    </dgm:pt>
  </dgm:ptLst>
  <dgm:cxnLst>
    <dgm:cxn modelId="{B88563AC-DFF0-B348-9884-94539E1B0965}" type="presOf" srcId="{F334FDEB-8F65-4204-A321-7E1CFA62B3BC}" destId="{CCAD413D-1F6E-4A60-AAB0-C03BA7663B12}" srcOrd="0" destOrd="0" presId="urn:microsoft.com/office/officeart/2005/8/layout/default#17"/>
    <dgm:cxn modelId="{385589DC-6E5A-3B48-8579-C4DB83B80475}" type="presOf" srcId="{214D5969-796B-467A-AD4B-E8F8E81C3D7C}" destId="{4DEDFAD1-8D09-4C4F-A86A-750448B2D362}" srcOrd="0" destOrd="0" presId="urn:microsoft.com/office/officeart/2005/8/layout/default#17"/>
    <dgm:cxn modelId="{D6534CB7-5925-DC45-BE76-647D9595A53D}" type="presOf" srcId="{6C376084-C02C-4886-AE8F-314A39A602BB}" destId="{57F6410C-4799-4FFD-A187-45E6B0EF4B3D}" srcOrd="0" destOrd="0" presId="urn:microsoft.com/office/officeart/2005/8/layout/default#17"/>
    <dgm:cxn modelId="{22EC7A3A-FF93-40BE-BBA1-59960EFE306E}" srcId="{214D5969-796B-467A-AD4B-E8F8E81C3D7C}" destId="{6C376084-C02C-4886-AE8F-314A39A602BB}" srcOrd="0" destOrd="0" parTransId="{4F7F039A-052A-4200-B6C9-2233B06948C2}" sibTransId="{BF3A9F65-39F5-4236-B993-CE830920BDCE}"/>
    <dgm:cxn modelId="{FA660F1F-E71C-4E0F-9F0D-5C921CA46F12}" srcId="{214D5969-796B-467A-AD4B-E8F8E81C3D7C}" destId="{F334FDEB-8F65-4204-A321-7E1CFA62B3BC}" srcOrd="1" destOrd="0" parTransId="{E22572E7-8E14-439A-A2DA-3A03C29760FB}" sibTransId="{FDA68B4D-DB42-49E7-8DB3-4F096838CE22}"/>
    <dgm:cxn modelId="{2AAC0454-00C6-4945-8FFF-323EC19848FB}" srcId="{214D5969-796B-467A-AD4B-E8F8E81C3D7C}" destId="{385F2316-350D-423B-B765-4BC4C81EC682}" srcOrd="2" destOrd="0" parTransId="{384E6429-B30B-49BC-8687-EEA269AEB9F8}" sibTransId="{510032BE-535E-47D3-A365-3DC9AAC0DEBF}"/>
    <dgm:cxn modelId="{05B40192-0BCB-6149-82D9-EA67ADD16550}" type="presOf" srcId="{385F2316-350D-423B-B765-4BC4C81EC682}" destId="{1D6817DA-E2A2-4E13-BB98-C20CB0825BAB}" srcOrd="0" destOrd="0" presId="urn:microsoft.com/office/officeart/2005/8/layout/default#17"/>
    <dgm:cxn modelId="{68F52FAC-A2F8-644B-B439-5CEE1B64CC12}" type="presParOf" srcId="{4DEDFAD1-8D09-4C4F-A86A-750448B2D362}" destId="{57F6410C-4799-4FFD-A187-45E6B0EF4B3D}" srcOrd="0" destOrd="0" presId="urn:microsoft.com/office/officeart/2005/8/layout/default#17"/>
    <dgm:cxn modelId="{EE82CC2F-A55D-7641-AFF1-E8F17D2A26BA}" type="presParOf" srcId="{4DEDFAD1-8D09-4C4F-A86A-750448B2D362}" destId="{2D420E2A-EC13-490D-B44C-D348A2F54448}" srcOrd="1" destOrd="0" presId="urn:microsoft.com/office/officeart/2005/8/layout/default#17"/>
    <dgm:cxn modelId="{5F097229-4C4D-9D49-9D00-9D21538BEFBC}" type="presParOf" srcId="{4DEDFAD1-8D09-4C4F-A86A-750448B2D362}" destId="{CCAD413D-1F6E-4A60-AAB0-C03BA7663B12}" srcOrd="2" destOrd="0" presId="urn:microsoft.com/office/officeart/2005/8/layout/default#17"/>
    <dgm:cxn modelId="{45960DDF-9510-044A-B4AE-DF1657F0ADD8}" type="presParOf" srcId="{4DEDFAD1-8D09-4C4F-A86A-750448B2D362}" destId="{A322E019-A07C-4C85-A54B-E2E73076B70F}" srcOrd="3" destOrd="0" presId="urn:microsoft.com/office/officeart/2005/8/layout/default#17"/>
    <dgm:cxn modelId="{762D97CE-F8A3-B042-A7CE-AC9465F84D40}" type="presParOf" srcId="{4DEDFAD1-8D09-4C4F-A86A-750448B2D362}" destId="{1D6817DA-E2A2-4E13-BB98-C20CB0825BAB}" srcOrd="4" destOrd="0" presId="urn:microsoft.com/office/officeart/2005/8/layout/default#17"/>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8E65E72-F851-46A2-A3F3-302516D8F0B3}" type="doc">
      <dgm:prSet loTypeId="urn:microsoft.com/office/officeart/2005/8/layout/chevron2" loCatId="list" qsTypeId="urn:microsoft.com/office/officeart/2005/8/quickstyle/simple1" qsCatId="simple" csTypeId="urn:microsoft.com/office/officeart/2005/8/colors/accent1_3" csCatId="accent1" phldr="1"/>
      <dgm:spPr/>
      <dgm:t>
        <a:bodyPr/>
        <a:lstStyle/>
        <a:p>
          <a:endParaRPr lang="en-IE"/>
        </a:p>
      </dgm:t>
    </dgm:pt>
    <dgm:pt modelId="{9326D470-4FB4-4F9B-84D4-D3587C3A3991}">
      <dgm:prSet phldrT="[Text]"/>
      <dgm:spPr>
        <a:solidFill>
          <a:srgbClr val="DF145E"/>
        </a:solidFill>
      </dgm:spPr>
      <dgm:t>
        <a:bodyPr/>
        <a:lstStyle/>
        <a:p>
          <a:r>
            <a:rPr lang="en-IE" dirty="0" smtClean="0"/>
            <a:t>1.</a:t>
          </a:r>
          <a:endParaRPr lang="en-IE" dirty="0"/>
        </a:p>
      </dgm:t>
    </dgm:pt>
    <dgm:pt modelId="{E27E2F7A-B87E-4B6E-B79A-86C90B40A0A3}" type="parTrans" cxnId="{A430261A-37BA-4503-A05E-A4260A2F0594}">
      <dgm:prSet/>
      <dgm:spPr/>
      <dgm:t>
        <a:bodyPr/>
        <a:lstStyle/>
        <a:p>
          <a:endParaRPr lang="en-IE"/>
        </a:p>
      </dgm:t>
    </dgm:pt>
    <dgm:pt modelId="{B2844361-F757-4384-97E8-E85C28A007B7}" type="sibTrans" cxnId="{A430261A-37BA-4503-A05E-A4260A2F0594}">
      <dgm:prSet/>
      <dgm:spPr/>
      <dgm:t>
        <a:bodyPr/>
        <a:lstStyle/>
        <a:p>
          <a:endParaRPr lang="en-IE"/>
        </a:p>
      </dgm:t>
    </dgm:pt>
    <dgm:pt modelId="{2371F6E3-C0BF-4630-BB2F-EFB9F4BEA65D}">
      <dgm:prSet phldrT="[Text]"/>
      <dgm:spPr>
        <a:solidFill>
          <a:srgbClr val="7030A0"/>
        </a:solidFill>
      </dgm:spPr>
      <dgm:t>
        <a:bodyPr/>
        <a:lstStyle/>
        <a:p>
          <a:r>
            <a:rPr lang="en-IE" dirty="0" smtClean="0"/>
            <a:t>2.</a:t>
          </a:r>
          <a:endParaRPr lang="en-IE" dirty="0"/>
        </a:p>
      </dgm:t>
    </dgm:pt>
    <dgm:pt modelId="{0006C735-7EDB-4CF9-9418-E2DE435F9C39}" type="parTrans" cxnId="{21A86749-4385-4199-81F5-2C884D18137C}">
      <dgm:prSet/>
      <dgm:spPr/>
      <dgm:t>
        <a:bodyPr/>
        <a:lstStyle/>
        <a:p>
          <a:endParaRPr lang="en-IE"/>
        </a:p>
      </dgm:t>
    </dgm:pt>
    <dgm:pt modelId="{948726B5-B30D-46D5-9BD4-05A688177131}" type="sibTrans" cxnId="{21A86749-4385-4199-81F5-2C884D18137C}">
      <dgm:prSet/>
      <dgm:spPr/>
      <dgm:t>
        <a:bodyPr/>
        <a:lstStyle/>
        <a:p>
          <a:endParaRPr lang="en-IE"/>
        </a:p>
      </dgm:t>
    </dgm:pt>
    <dgm:pt modelId="{2071F12B-7149-4D88-8186-A48AC26AD2C4}">
      <dgm:prSet phldrT="[Text]"/>
      <dgm:spPr/>
      <dgm:t>
        <a:bodyPr/>
        <a:lstStyle/>
        <a:p>
          <a:r>
            <a:rPr lang="en-IE" dirty="0" smtClean="0">
              <a:latin typeface="+mn-lt"/>
            </a:rPr>
            <a:t>Make sure your child or teen understands the importance of Internet and mobile safety - Don’t take it for granted your child knows how to avoid the pitfalls of electronic communication. </a:t>
          </a:r>
          <a:endParaRPr lang="en-IE" dirty="0"/>
        </a:p>
      </dgm:t>
    </dgm:pt>
    <dgm:pt modelId="{2CC6816E-D9D1-422C-A6F3-4EEBE5B81907}" type="parTrans" cxnId="{6F1FBB97-A872-4611-B99E-F524FD44B48F}">
      <dgm:prSet/>
      <dgm:spPr/>
      <dgm:t>
        <a:bodyPr/>
        <a:lstStyle/>
        <a:p>
          <a:endParaRPr lang="en-IE"/>
        </a:p>
      </dgm:t>
    </dgm:pt>
    <dgm:pt modelId="{38D7B32E-B636-4471-8362-01BBF45CA46C}" type="sibTrans" cxnId="{6F1FBB97-A872-4611-B99E-F524FD44B48F}">
      <dgm:prSet/>
      <dgm:spPr/>
      <dgm:t>
        <a:bodyPr/>
        <a:lstStyle/>
        <a:p>
          <a:endParaRPr lang="en-IE"/>
        </a:p>
      </dgm:t>
    </dgm:pt>
    <dgm:pt modelId="{DFEF6044-0849-41EA-890D-F0FE33041F18}">
      <dgm:prSet phldrT="[Text]"/>
      <dgm:spPr>
        <a:solidFill>
          <a:srgbClr val="002060"/>
        </a:solidFill>
      </dgm:spPr>
      <dgm:t>
        <a:bodyPr/>
        <a:lstStyle/>
        <a:p>
          <a:r>
            <a:rPr lang="en-IE" dirty="0" smtClean="0"/>
            <a:t>3.</a:t>
          </a:r>
          <a:endParaRPr lang="en-IE" dirty="0"/>
        </a:p>
      </dgm:t>
    </dgm:pt>
    <dgm:pt modelId="{54325A28-483F-4B33-A217-52C5C4E4835A}" type="parTrans" cxnId="{1DB9F90A-0F4D-4D78-B681-023F3CD225F1}">
      <dgm:prSet/>
      <dgm:spPr/>
      <dgm:t>
        <a:bodyPr/>
        <a:lstStyle/>
        <a:p>
          <a:endParaRPr lang="en-IE"/>
        </a:p>
      </dgm:t>
    </dgm:pt>
    <dgm:pt modelId="{EB0150FC-3678-4347-9E80-383D18E75BC5}" type="sibTrans" cxnId="{1DB9F90A-0F4D-4D78-B681-023F3CD225F1}">
      <dgm:prSet/>
      <dgm:spPr/>
      <dgm:t>
        <a:bodyPr/>
        <a:lstStyle/>
        <a:p>
          <a:endParaRPr lang="en-IE"/>
        </a:p>
      </dgm:t>
    </dgm:pt>
    <dgm:pt modelId="{78FE5F5D-E74F-4C11-A142-C5B46A139118}">
      <dgm:prSet phldrT="[Text]"/>
      <dgm:spPr/>
      <dgm:t>
        <a:bodyPr/>
        <a:lstStyle/>
        <a:p>
          <a:r>
            <a:rPr lang="en-IE" dirty="0" smtClean="0">
              <a:latin typeface="+mn-lt"/>
            </a:rPr>
            <a:t>Inform yourself about blocking devices, which will help to block unwanted and abusive calls - The </a:t>
          </a:r>
          <a:r>
            <a:rPr lang="en-IE" dirty="0" err="1" smtClean="0">
              <a:latin typeface="+mn-lt"/>
            </a:rPr>
            <a:t>vMad</a:t>
          </a:r>
          <a:r>
            <a:rPr lang="en-IE" dirty="0" smtClean="0">
              <a:latin typeface="+mn-lt"/>
            </a:rPr>
            <a:t> Bully Stop application allows your child to control who calls or sends them texts.</a:t>
          </a:r>
          <a:endParaRPr lang="en-IE" dirty="0"/>
        </a:p>
      </dgm:t>
    </dgm:pt>
    <dgm:pt modelId="{CC0F9916-841D-43BF-9046-8A76550B0889}" type="parTrans" cxnId="{9ECF3DDF-256F-49A9-BCFD-D9D47BAB039E}">
      <dgm:prSet/>
      <dgm:spPr/>
      <dgm:t>
        <a:bodyPr/>
        <a:lstStyle/>
        <a:p>
          <a:endParaRPr lang="en-IE"/>
        </a:p>
      </dgm:t>
    </dgm:pt>
    <dgm:pt modelId="{D61FAB28-1A66-4544-8BEF-1C8369AB3B6D}" type="sibTrans" cxnId="{9ECF3DDF-256F-49A9-BCFD-D9D47BAB039E}">
      <dgm:prSet/>
      <dgm:spPr/>
      <dgm:t>
        <a:bodyPr/>
        <a:lstStyle/>
        <a:p>
          <a:endParaRPr lang="en-IE"/>
        </a:p>
      </dgm:t>
    </dgm:pt>
    <dgm:pt modelId="{03EF52F6-AC8A-4E33-BFC4-F0C61D18490D}">
      <dgm:prSet/>
      <dgm:spPr/>
      <dgm:t>
        <a:bodyPr/>
        <a:lstStyle/>
        <a:p>
          <a:r>
            <a:rPr lang="en-IE" dirty="0" smtClean="0">
              <a:latin typeface="+mn-lt"/>
            </a:rPr>
            <a:t>Inform yourself about mobile phone and Internet use and safety -  Read your child’s mobile phone manual;</a:t>
          </a:r>
          <a:endParaRPr lang="en-IE" dirty="0"/>
        </a:p>
      </dgm:t>
    </dgm:pt>
    <dgm:pt modelId="{E59D6EF6-3D59-4945-8F7E-DC80A7B9B385}" type="parTrans" cxnId="{AA3103C5-C9B6-4038-9F7C-07FF3A46E332}">
      <dgm:prSet/>
      <dgm:spPr/>
      <dgm:t>
        <a:bodyPr/>
        <a:lstStyle/>
        <a:p>
          <a:endParaRPr lang="en-IE"/>
        </a:p>
      </dgm:t>
    </dgm:pt>
    <dgm:pt modelId="{56C84EC5-3084-4715-BBDF-323883339699}" type="sibTrans" cxnId="{AA3103C5-C9B6-4038-9F7C-07FF3A46E332}">
      <dgm:prSet/>
      <dgm:spPr/>
      <dgm:t>
        <a:bodyPr/>
        <a:lstStyle/>
        <a:p>
          <a:endParaRPr lang="en-IE"/>
        </a:p>
      </dgm:t>
    </dgm:pt>
    <dgm:pt modelId="{63617AD1-4B01-45E6-AA39-0FDA50429B3A}" type="pres">
      <dgm:prSet presAssocID="{58E65E72-F851-46A2-A3F3-302516D8F0B3}" presName="linearFlow" presStyleCnt="0">
        <dgm:presLayoutVars>
          <dgm:dir/>
          <dgm:animLvl val="lvl"/>
          <dgm:resizeHandles val="exact"/>
        </dgm:presLayoutVars>
      </dgm:prSet>
      <dgm:spPr/>
      <dgm:t>
        <a:bodyPr/>
        <a:lstStyle/>
        <a:p>
          <a:endParaRPr lang="en-US"/>
        </a:p>
      </dgm:t>
    </dgm:pt>
    <dgm:pt modelId="{6114E49D-314C-4AC7-9130-8C6744BC23B2}" type="pres">
      <dgm:prSet presAssocID="{9326D470-4FB4-4F9B-84D4-D3587C3A3991}" presName="composite" presStyleCnt="0"/>
      <dgm:spPr/>
    </dgm:pt>
    <dgm:pt modelId="{6F6ECFB2-F635-4B62-9173-E3BE83F89DF6}" type="pres">
      <dgm:prSet presAssocID="{9326D470-4FB4-4F9B-84D4-D3587C3A3991}" presName="parentText" presStyleLbl="alignNode1" presStyleIdx="0" presStyleCnt="3">
        <dgm:presLayoutVars>
          <dgm:chMax val="1"/>
          <dgm:bulletEnabled val="1"/>
        </dgm:presLayoutVars>
      </dgm:prSet>
      <dgm:spPr/>
      <dgm:t>
        <a:bodyPr/>
        <a:lstStyle/>
        <a:p>
          <a:endParaRPr lang="en-IE"/>
        </a:p>
      </dgm:t>
    </dgm:pt>
    <dgm:pt modelId="{ECEEEDB8-7E97-48BD-96AF-8DB4582EEE62}" type="pres">
      <dgm:prSet presAssocID="{9326D470-4FB4-4F9B-84D4-D3587C3A3991}" presName="descendantText" presStyleLbl="alignAcc1" presStyleIdx="0" presStyleCnt="3">
        <dgm:presLayoutVars>
          <dgm:bulletEnabled val="1"/>
        </dgm:presLayoutVars>
      </dgm:prSet>
      <dgm:spPr/>
      <dgm:t>
        <a:bodyPr/>
        <a:lstStyle/>
        <a:p>
          <a:endParaRPr lang="en-IE"/>
        </a:p>
      </dgm:t>
    </dgm:pt>
    <dgm:pt modelId="{E17DD141-B379-4118-A5A2-290FCE7A319B}" type="pres">
      <dgm:prSet presAssocID="{B2844361-F757-4384-97E8-E85C28A007B7}" presName="sp" presStyleCnt="0"/>
      <dgm:spPr/>
    </dgm:pt>
    <dgm:pt modelId="{5B36C5A4-4E2C-44CA-B8A8-612302535326}" type="pres">
      <dgm:prSet presAssocID="{2371F6E3-C0BF-4630-BB2F-EFB9F4BEA65D}" presName="composite" presStyleCnt="0"/>
      <dgm:spPr/>
    </dgm:pt>
    <dgm:pt modelId="{79F830BE-C083-48DD-A9A7-0617B6EC8508}" type="pres">
      <dgm:prSet presAssocID="{2371F6E3-C0BF-4630-BB2F-EFB9F4BEA65D}" presName="parentText" presStyleLbl="alignNode1" presStyleIdx="1" presStyleCnt="3">
        <dgm:presLayoutVars>
          <dgm:chMax val="1"/>
          <dgm:bulletEnabled val="1"/>
        </dgm:presLayoutVars>
      </dgm:prSet>
      <dgm:spPr/>
      <dgm:t>
        <a:bodyPr/>
        <a:lstStyle/>
        <a:p>
          <a:endParaRPr lang="en-US"/>
        </a:p>
      </dgm:t>
    </dgm:pt>
    <dgm:pt modelId="{D9AB4248-7DB1-44F2-9117-3E474228498E}" type="pres">
      <dgm:prSet presAssocID="{2371F6E3-C0BF-4630-BB2F-EFB9F4BEA65D}" presName="descendantText" presStyleLbl="alignAcc1" presStyleIdx="1" presStyleCnt="3">
        <dgm:presLayoutVars>
          <dgm:bulletEnabled val="1"/>
        </dgm:presLayoutVars>
      </dgm:prSet>
      <dgm:spPr/>
      <dgm:t>
        <a:bodyPr/>
        <a:lstStyle/>
        <a:p>
          <a:endParaRPr lang="en-IE"/>
        </a:p>
      </dgm:t>
    </dgm:pt>
    <dgm:pt modelId="{A25B1878-7671-4E5D-B6BA-FCCA87700EDB}" type="pres">
      <dgm:prSet presAssocID="{948726B5-B30D-46D5-9BD4-05A688177131}" presName="sp" presStyleCnt="0"/>
      <dgm:spPr/>
    </dgm:pt>
    <dgm:pt modelId="{9794C5DA-1732-43F8-9250-62DB16CEA4D5}" type="pres">
      <dgm:prSet presAssocID="{DFEF6044-0849-41EA-890D-F0FE33041F18}" presName="composite" presStyleCnt="0"/>
      <dgm:spPr/>
    </dgm:pt>
    <dgm:pt modelId="{6F5AE497-FD2C-4BF1-84FE-B2BFA741C719}" type="pres">
      <dgm:prSet presAssocID="{DFEF6044-0849-41EA-890D-F0FE33041F18}" presName="parentText" presStyleLbl="alignNode1" presStyleIdx="2" presStyleCnt="3">
        <dgm:presLayoutVars>
          <dgm:chMax val="1"/>
          <dgm:bulletEnabled val="1"/>
        </dgm:presLayoutVars>
      </dgm:prSet>
      <dgm:spPr/>
      <dgm:t>
        <a:bodyPr/>
        <a:lstStyle/>
        <a:p>
          <a:endParaRPr lang="en-US"/>
        </a:p>
      </dgm:t>
    </dgm:pt>
    <dgm:pt modelId="{41BDF846-6570-4ED4-BC14-A343BE4B16E3}" type="pres">
      <dgm:prSet presAssocID="{DFEF6044-0849-41EA-890D-F0FE33041F18}" presName="descendantText" presStyleLbl="alignAcc1" presStyleIdx="2" presStyleCnt="3">
        <dgm:presLayoutVars>
          <dgm:bulletEnabled val="1"/>
        </dgm:presLayoutVars>
      </dgm:prSet>
      <dgm:spPr/>
      <dgm:t>
        <a:bodyPr/>
        <a:lstStyle/>
        <a:p>
          <a:endParaRPr lang="en-IE"/>
        </a:p>
      </dgm:t>
    </dgm:pt>
  </dgm:ptLst>
  <dgm:cxnLst>
    <dgm:cxn modelId="{A51D393B-5A87-1D43-91B2-BAC457A6DBAA}" type="presOf" srcId="{2371F6E3-C0BF-4630-BB2F-EFB9F4BEA65D}" destId="{79F830BE-C083-48DD-A9A7-0617B6EC8508}" srcOrd="0" destOrd="0" presId="urn:microsoft.com/office/officeart/2005/8/layout/chevron2"/>
    <dgm:cxn modelId="{21A86749-4385-4199-81F5-2C884D18137C}" srcId="{58E65E72-F851-46A2-A3F3-302516D8F0B3}" destId="{2371F6E3-C0BF-4630-BB2F-EFB9F4BEA65D}" srcOrd="1" destOrd="0" parTransId="{0006C735-7EDB-4CF9-9418-E2DE435F9C39}" sibTransId="{948726B5-B30D-46D5-9BD4-05A688177131}"/>
    <dgm:cxn modelId="{9ECF3DDF-256F-49A9-BCFD-D9D47BAB039E}" srcId="{DFEF6044-0849-41EA-890D-F0FE33041F18}" destId="{78FE5F5D-E74F-4C11-A142-C5B46A139118}" srcOrd="0" destOrd="0" parTransId="{CC0F9916-841D-43BF-9046-8A76550B0889}" sibTransId="{D61FAB28-1A66-4544-8BEF-1C8369AB3B6D}"/>
    <dgm:cxn modelId="{1DB9F90A-0F4D-4D78-B681-023F3CD225F1}" srcId="{58E65E72-F851-46A2-A3F3-302516D8F0B3}" destId="{DFEF6044-0849-41EA-890D-F0FE33041F18}" srcOrd="2" destOrd="0" parTransId="{54325A28-483F-4B33-A217-52C5C4E4835A}" sibTransId="{EB0150FC-3678-4347-9E80-383D18E75BC5}"/>
    <dgm:cxn modelId="{78AA6B8A-E9DB-F541-A41F-14409C895582}" type="presOf" srcId="{78FE5F5D-E74F-4C11-A142-C5B46A139118}" destId="{41BDF846-6570-4ED4-BC14-A343BE4B16E3}" srcOrd="0" destOrd="0" presId="urn:microsoft.com/office/officeart/2005/8/layout/chevron2"/>
    <dgm:cxn modelId="{6F1FBB97-A872-4611-B99E-F524FD44B48F}" srcId="{2371F6E3-C0BF-4630-BB2F-EFB9F4BEA65D}" destId="{2071F12B-7149-4D88-8186-A48AC26AD2C4}" srcOrd="0" destOrd="0" parTransId="{2CC6816E-D9D1-422C-A6F3-4EEBE5B81907}" sibTransId="{38D7B32E-B636-4471-8362-01BBF45CA46C}"/>
    <dgm:cxn modelId="{A430261A-37BA-4503-A05E-A4260A2F0594}" srcId="{58E65E72-F851-46A2-A3F3-302516D8F0B3}" destId="{9326D470-4FB4-4F9B-84D4-D3587C3A3991}" srcOrd="0" destOrd="0" parTransId="{E27E2F7A-B87E-4B6E-B79A-86C90B40A0A3}" sibTransId="{B2844361-F757-4384-97E8-E85C28A007B7}"/>
    <dgm:cxn modelId="{A6D3CF74-D28D-2B4A-959E-A12E695D1CA1}" type="presOf" srcId="{9326D470-4FB4-4F9B-84D4-D3587C3A3991}" destId="{6F6ECFB2-F635-4B62-9173-E3BE83F89DF6}" srcOrd="0" destOrd="0" presId="urn:microsoft.com/office/officeart/2005/8/layout/chevron2"/>
    <dgm:cxn modelId="{05C93F9D-F60E-CD4B-B616-ED124D1AE22B}" type="presOf" srcId="{DFEF6044-0849-41EA-890D-F0FE33041F18}" destId="{6F5AE497-FD2C-4BF1-84FE-B2BFA741C719}" srcOrd="0" destOrd="0" presId="urn:microsoft.com/office/officeart/2005/8/layout/chevron2"/>
    <dgm:cxn modelId="{AA3103C5-C9B6-4038-9F7C-07FF3A46E332}" srcId="{9326D470-4FB4-4F9B-84D4-D3587C3A3991}" destId="{03EF52F6-AC8A-4E33-BFC4-F0C61D18490D}" srcOrd="0" destOrd="0" parTransId="{E59D6EF6-3D59-4945-8F7E-DC80A7B9B385}" sibTransId="{56C84EC5-3084-4715-BBDF-323883339699}"/>
    <dgm:cxn modelId="{5E118E61-25F5-A949-800B-B1EB683CF4F8}" type="presOf" srcId="{03EF52F6-AC8A-4E33-BFC4-F0C61D18490D}" destId="{ECEEEDB8-7E97-48BD-96AF-8DB4582EEE62}" srcOrd="0" destOrd="0" presId="urn:microsoft.com/office/officeart/2005/8/layout/chevron2"/>
    <dgm:cxn modelId="{C2F6A677-FD45-304D-AD76-46E352E306B9}" type="presOf" srcId="{2071F12B-7149-4D88-8186-A48AC26AD2C4}" destId="{D9AB4248-7DB1-44F2-9117-3E474228498E}" srcOrd="0" destOrd="0" presId="urn:microsoft.com/office/officeart/2005/8/layout/chevron2"/>
    <dgm:cxn modelId="{3DAE9FD9-1868-9A4A-8B7D-E0B2A8FE8B43}" type="presOf" srcId="{58E65E72-F851-46A2-A3F3-302516D8F0B3}" destId="{63617AD1-4B01-45E6-AA39-0FDA50429B3A}" srcOrd="0" destOrd="0" presId="urn:microsoft.com/office/officeart/2005/8/layout/chevron2"/>
    <dgm:cxn modelId="{DD4EF517-3716-984C-9665-8627363C363E}" type="presParOf" srcId="{63617AD1-4B01-45E6-AA39-0FDA50429B3A}" destId="{6114E49D-314C-4AC7-9130-8C6744BC23B2}" srcOrd="0" destOrd="0" presId="urn:microsoft.com/office/officeart/2005/8/layout/chevron2"/>
    <dgm:cxn modelId="{AA757183-F885-4849-AA1F-5A7FA2EF16E4}" type="presParOf" srcId="{6114E49D-314C-4AC7-9130-8C6744BC23B2}" destId="{6F6ECFB2-F635-4B62-9173-E3BE83F89DF6}" srcOrd="0" destOrd="0" presId="urn:microsoft.com/office/officeart/2005/8/layout/chevron2"/>
    <dgm:cxn modelId="{F1E116E2-CA51-AA4B-A7BC-03E40FABA5C3}" type="presParOf" srcId="{6114E49D-314C-4AC7-9130-8C6744BC23B2}" destId="{ECEEEDB8-7E97-48BD-96AF-8DB4582EEE62}" srcOrd="1" destOrd="0" presId="urn:microsoft.com/office/officeart/2005/8/layout/chevron2"/>
    <dgm:cxn modelId="{4562BE18-D6B4-2F4A-9DCE-6E8ACDF5CD1C}" type="presParOf" srcId="{63617AD1-4B01-45E6-AA39-0FDA50429B3A}" destId="{E17DD141-B379-4118-A5A2-290FCE7A319B}" srcOrd="1" destOrd="0" presId="urn:microsoft.com/office/officeart/2005/8/layout/chevron2"/>
    <dgm:cxn modelId="{FFC9CFCD-0D93-0647-8334-445D37E524E5}" type="presParOf" srcId="{63617AD1-4B01-45E6-AA39-0FDA50429B3A}" destId="{5B36C5A4-4E2C-44CA-B8A8-612302535326}" srcOrd="2" destOrd="0" presId="urn:microsoft.com/office/officeart/2005/8/layout/chevron2"/>
    <dgm:cxn modelId="{9C3E4885-01B7-BB46-BBB4-4B1E96C4D3FD}" type="presParOf" srcId="{5B36C5A4-4E2C-44CA-B8A8-612302535326}" destId="{79F830BE-C083-48DD-A9A7-0617B6EC8508}" srcOrd="0" destOrd="0" presId="urn:microsoft.com/office/officeart/2005/8/layout/chevron2"/>
    <dgm:cxn modelId="{395A4F45-509E-6842-86C6-1B0930FEAD5B}" type="presParOf" srcId="{5B36C5A4-4E2C-44CA-B8A8-612302535326}" destId="{D9AB4248-7DB1-44F2-9117-3E474228498E}" srcOrd="1" destOrd="0" presId="urn:microsoft.com/office/officeart/2005/8/layout/chevron2"/>
    <dgm:cxn modelId="{74A399A9-13D6-1245-84D5-F4F511AAA2B5}" type="presParOf" srcId="{63617AD1-4B01-45E6-AA39-0FDA50429B3A}" destId="{A25B1878-7671-4E5D-B6BA-FCCA87700EDB}" srcOrd="3" destOrd="0" presId="urn:microsoft.com/office/officeart/2005/8/layout/chevron2"/>
    <dgm:cxn modelId="{CB81E865-2F69-A942-AAE3-ADAD7255E7D5}" type="presParOf" srcId="{63617AD1-4B01-45E6-AA39-0FDA50429B3A}" destId="{9794C5DA-1732-43F8-9250-62DB16CEA4D5}" srcOrd="4" destOrd="0" presId="urn:microsoft.com/office/officeart/2005/8/layout/chevron2"/>
    <dgm:cxn modelId="{55DFC9B7-59A2-074B-88F6-63B9A55F1692}" type="presParOf" srcId="{9794C5DA-1732-43F8-9250-62DB16CEA4D5}" destId="{6F5AE497-FD2C-4BF1-84FE-B2BFA741C719}" srcOrd="0" destOrd="0" presId="urn:microsoft.com/office/officeart/2005/8/layout/chevron2"/>
    <dgm:cxn modelId="{D3C05FCF-DAEB-F048-A698-205555855F99}" type="presParOf" srcId="{9794C5DA-1732-43F8-9250-62DB16CEA4D5}" destId="{41BDF846-6570-4ED4-BC14-A343BE4B16E3}"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8E65E72-F851-46A2-A3F3-302516D8F0B3}" type="doc">
      <dgm:prSet loTypeId="urn:microsoft.com/office/officeart/2005/8/layout/chevron2" loCatId="list" qsTypeId="urn:microsoft.com/office/officeart/2005/8/quickstyle/simple1" qsCatId="simple" csTypeId="urn:microsoft.com/office/officeart/2005/8/colors/accent1_3" csCatId="accent1" phldr="1"/>
      <dgm:spPr/>
      <dgm:t>
        <a:bodyPr/>
        <a:lstStyle/>
        <a:p>
          <a:endParaRPr lang="en-IE"/>
        </a:p>
      </dgm:t>
    </dgm:pt>
    <dgm:pt modelId="{9326D470-4FB4-4F9B-84D4-D3587C3A3991}">
      <dgm:prSet phldrT="[Text]"/>
      <dgm:spPr>
        <a:solidFill>
          <a:srgbClr val="DF145E"/>
        </a:solidFill>
      </dgm:spPr>
      <dgm:t>
        <a:bodyPr/>
        <a:lstStyle/>
        <a:p>
          <a:r>
            <a:rPr lang="en-IE" dirty="0" smtClean="0"/>
            <a:t>4.</a:t>
          </a:r>
          <a:endParaRPr lang="en-IE" dirty="0"/>
        </a:p>
      </dgm:t>
    </dgm:pt>
    <dgm:pt modelId="{E27E2F7A-B87E-4B6E-B79A-86C90B40A0A3}" type="parTrans" cxnId="{A430261A-37BA-4503-A05E-A4260A2F0594}">
      <dgm:prSet/>
      <dgm:spPr/>
      <dgm:t>
        <a:bodyPr/>
        <a:lstStyle/>
        <a:p>
          <a:endParaRPr lang="en-IE"/>
        </a:p>
      </dgm:t>
    </dgm:pt>
    <dgm:pt modelId="{B2844361-F757-4384-97E8-E85C28A007B7}" type="sibTrans" cxnId="{A430261A-37BA-4503-A05E-A4260A2F0594}">
      <dgm:prSet/>
      <dgm:spPr/>
      <dgm:t>
        <a:bodyPr/>
        <a:lstStyle/>
        <a:p>
          <a:endParaRPr lang="en-IE"/>
        </a:p>
      </dgm:t>
    </dgm:pt>
    <dgm:pt modelId="{2371F6E3-C0BF-4630-BB2F-EFB9F4BEA65D}">
      <dgm:prSet phldrT="[Text]"/>
      <dgm:spPr>
        <a:solidFill>
          <a:srgbClr val="7030A0"/>
        </a:solidFill>
      </dgm:spPr>
      <dgm:t>
        <a:bodyPr/>
        <a:lstStyle/>
        <a:p>
          <a:r>
            <a:rPr lang="en-IE" dirty="0" smtClean="0"/>
            <a:t>5.</a:t>
          </a:r>
          <a:endParaRPr lang="en-IE" dirty="0"/>
        </a:p>
      </dgm:t>
    </dgm:pt>
    <dgm:pt modelId="{0006C735-7EDB-4CF9-9418-E2DE435F9C39}" type="parTrans" cxnId="{21A86749-4385-4199-81F5-2C884D18137C}">
      <dgm:prSet/>
      <dgm:spPr/>
      <dgm:t>
        <a:bodyPr/>
        <a:lstStyle/>
        <a:p>
          <a:endParaRPr lang="en-IE"/>
        </a:p>
      </dgm:t>
    </dgm:pt>
    <dgm:pt modelId="{948726B5-B30D-46D5-9BD4-05A688177131}" type="sibTrans" cxnId="{21A86749-4385-4199-81F5-2C884D18137C}">
      <dgm:prSet/>
      <dgm:spPr/>
      <dgm:t>
        <a:bodyPr/>
        <a:lstStyle/>
        <a:p>
          <a:endParaRPr lang="en-IE"/>
        </a:p>
      </dgm:t>
    </dgm:pt>
    <dgm:pt modelId="{2071F12B-7149-4D88-8186-A48AC26AD2C4}">
      <dgm:prSet phldrT="[Text]" custT="1"/>
      <dgm:spPr/>
      <dgm:t>
        <a:bodyPr/>
        <a:lstStyle/>
        <a:p>
          <a:r>
            <a:rPr lang="en-IE" sz="2000" dirty="0" smtClean="0">
              <a:latin typeface="+mn-lt"/>
            </a:rPr>
            <a:t>Key advice for your child or teenager if targeted – Talk to your child and t</a:t>
          </a:r>
          <a:r>
            <a:rPr lang="en-IE" sz="2000" dirty="0" smtClean="0"/>
            <a:t>ell them not to feel ashamed - the shame lies with the perpetrator; Don’t reply to abusive or hurtful messages; Save the message and report it to the school, service provider or authorities if necessary; Report the threatening or offensive behaviour to parent, teacher or service provider;  if the cyber-bullying is very threatening and serious, contact your local Gardaí; help your child to block the sender. </a:t>
          </a:r>
          <a:endParaRPr lang="en-IE" sz="2000" dirty="0"/>
        </a:p>
      </dgm:t>
    </dgm:pt>
    <dgm:pt modelId="{2CC6816E-D9D1-422C-A6F3-4EEBE5B81907}" type="parTrans" cxnId="{6F1FBB97-A872-4611-B99E-F524FD44B48F}">
      <dgm:prSet/>
      <dgm:spPr/>
      <dgm:t>
        <a:bodyPr/>
        <a:lstStyle/>
        <a:p>
          <a:endParaRPr lang="en-IE"/>
        </a:p>
      </dgm:t>
    </dgm:pt>
    <dgm:pt modelId="{38D7B32E-B636-4471-8362-01BBF45CA46C}" type="sibTrans" cxnId="{6F1FBB97-A872-4611-B99E-F524FD44B48F}">
      <dgm:prSet/>
      <dgm:spPr/>
      <dgm:t>
        <a:bodyPr/>
        <a:lstStyle/>
        <a:p>
          <a:endParaRPr lang="en-IE"/>
        </a:p>
      </dgm:t>
    </dgm:pt>
    <dgm:pt modelId="{DFEF6044-0849-41EA-890D-F0FE33041F18}">
      <dgm:prSet phldrT="[Text]"/>
      <dgm:spPr>
        <a:solidFill>
          <a:srgbClr val="002060"/>
        </a:solidFill>
      </dgm:spPr>
      <dgm:t>
        <a:bodyPr/>
        <a:lstStyle/>
        <a:p>
          <a:r>
            <a:rPr lang="en-IE" dirty="0" smtClean="0"/>
            <a:t>6.</a:t>
          </a:r>
          <a:endParaRPr lang="en-IE" dirty="0"/>
        </a:p>
      </dgm:t>
    </dgm:pt>
    <dgm:pt modelId="{54325A28-483F-4B33-A217-52C5C4E4835A}" type="parTrans" cxnId="{1DB9F90A-0F4D-4D78-B681-023F3CD225F1}">
      <dgm:prSet/>
      <dgm:spPr/>
      <dgm:t>
        <a:bodyPr/>
        <a:lstStyle/>
        <a:p>
          <a:endParaRPr lang="en-IE"/>
        </a:p>
      </dgm:t>
    </dgm:pt>
    <dgm:pt modelId="{EB0150FC-3678-4347-9E80-383D18E75BC5}" type="sibTrans" cxnId="{1DB9F90A-0F4D-4D78-B681-023F3CD225F1}">
      <dgm:prSet/>
      <dgm:spPr/>
      <dgm:t>
        <a:bodyPr/>
        <a:lstStyle/>
        <a:p>
          <a:endParaRPr lang="en-IE"/>
        </a:p>
      </dgm:t>
    </dgm:pt>
    <dgm:pt modelId="{78FE5F5D-E74F-4C11-A142-C5B46A139118}">
      <dgm:prSet phldrT="[Text]" custT="1"/>
      <dgm:spPr/>
      <dgm:t>
        <a:bodyPr/>
        <a:lstStyle/>
        <a:p>
          <a:r>
            <a:rPr lang="en-IE" sz="2000" dirty="0" smtClean="0">
              <a:latin typeface="+mn-lt"/>
            </a:rPr>
            <a:t>Share evidence of cyber-bullying with the school - </a:t>
          </a:r>
          <a:r>
            <a:rPr lang="en-IE" sz="2000" dirty="0" smtClean="0">
              <a:solidFill>
                <a:schemeClr val="tx1"/>
              </a:solidFill>
              <a:effectLst/>
              <a:latin typeface="+mn-lt"/>
              <a:ea typeface="+mn-ea"/>
              <a:cs typeface="+mn-cs"/>
            </a:rPr>
            <a:t>Most often, those who cyber-bully also engage in traditional face to face bullying so it is important that the school gets to know about it so that they can apprehend the perpetrators. </a:t>
          </a:r>
          <a:endParaRPr lang="en-IE" sz="2000" dirty="0"/>
        </a:p>
      </dgm:t>
    </dgm:pt>
    <dgm:pt modelId="{CC0F9916-841D-43BF-9046-8A76550B0889}" type="parTrans" cxnId="{9ECF3DDF-256F-49A9-BCFD-D9D47BAB039E}">
      <dgm:prSet/>
      <dgm:spPr/>
      <dgm:t>
        <a:bodyPr/>
        <a:lstStyle/>
        <a:p>
          <a:endParaRPr lang="en-IE"/>
        </a:p>
      </dgm:t>
    </dgm:pt>
    <dgm:pt modelId="{D61FAB28-1A66-4544-8BEF-1C8369AB3B6D}" type="sibTrans" cxnId="{9ECF3DDF-256F-49A9-BCFD-D9D47BAB039E}">
      <dgm:prSet/>
      <dgm:spPr/>
      <dgm:t>
        <a:bodyPr/>
        <a:lstStyle/>
        <a:p>
          <a:endParaRPr lang="en-IE"/>
        </a:p>
      </dgm:t>
    </dgm:pt>
    <dgm:pt modelId="{03EF52F6-AC8A-4E33-BFC4-F0C61D18490D}">
      <dgm:prSet custT="1"/>
      <dgm:spPr/>
      <dgm:t>
        <a:bodyPr/>
        <a:lstStyle/>
        <a:p>
          <a:r>
            <a:rPr lang="en-IE" sz="2000" dirty="0" smtClean="0">
              <a:latin typeface="+mn-lt"/>
            </a:rPr>
            <a:t>Encourage open and non-judgmental communication with your child and teenager - Talk to your child about their online friends and activities and ask if they have seen abusive and hurtful texts or postings. </a:t>
          </a:r>
          <a:endParaRPr lang="en-IE" sz="2000" dirty="0"/>
        </a:p>
      </dgm:t>
    </dgm:pt>
    <dgm:pt modelId="{E59D6EF6-3D59-4945-8F7E-DC80A7B9B385}" type="parTrans" cxnId="{AA3103C5-C9B6-4038-9F7C-07FF3A46E332}">
      <dgm:prSet/>
      <dgm:spPr/>
      <dgm:t>
        <a:bodyPr/>
        <a:lstStyle/>
        <a:p>
          <a:endParaRPr lang="en-IE"/>
        </a:p>
      </dgm:t>
    </dgm:pt>
    <dgm:pt modelId="{56C84EC5-3084-4715-BBDF-323883339699}" type="sibTrans" cxnId="{AA3103C5-C9B6-4038-9F7C-07FF3A46E332}">
      <dgm:prSet/>
      <dgm:spPr/>
      <dgm:t>
        <a:bodyPr/>
        <a:lstStyle/>
        <a:p>
          <a:endParaRPr lang="en-IE"/>
        </a:p>
      </dgm:t>
    </dgm:pt>
    <dgm:pt modelId="{63617AD1-4B01-45E6-AA39-0FDA50429B3A}" type="pres">
      <dgm:prSet presAssocID="{58E65E72-F851-46A2-A3F3-302516D8F0B3}" presName="linearFlow" presStyleCnt="0">
        <dgm:presLayoutVars>
          <dgm:dir/>
          <dgm:animLvl val="lvl"/>
          <dgm:resizeHandles val="exact"/>
        </dgm:presLayoutVars>
      </dgm:prSet>
      <dgm:spPr/>
      <dgm:t>
        <a:bodyPr/>
        <a:lstStyle/>
        <a:p>
          <a:endParaRPr lang="en-US"/>
        </a:p>
      </dgm:t>
    </dgm:pt>
    <dgm:pt modelId="{6114E49D-314C-4AC7-9130-8C6744BC23B2}" type="pres">
      <dgm:prSet presAssocID="{9326D470-4FB4-4F9B-84D4-D3587C3A3991}" presName="composite" presStyleCnt="0"/>
      <dgm:spPr/>
    </dgm:pt>
    <dgm:pt modelId="{6F6ECFB2-F635-4B62-9173-E3BE83F89DF6}" type="pres">
      <dgm:prSet presAssocID="{9326D470-4FB4-4F9B-84D4-D3587C3A3991}" presName="parentText" presStyleLbl="alignNode1" presStyleIdx="0" presStyleCnt="3">
        <dgm:presLayoutVars>
          <dgm:chMax val="1"/>
          <dgm:bulletEnabled val="1"/>
        </dgm:presLayoutVars>
      </dgm:prSet>
      <dgm:spPr/>
      <dgm:t>
        <a:bodyPr/>
        <a:lstStyle/>
        <a:p>
          <a:endParaRPr lang="en-IE"/>
        </a:p>
      </dgm:t>
    </dgm:pt>
    <dgm:pt modelId="{ECEEEDB8-7E97-48BD-96AF-8DB4582EEE62}" type="pres">
      <dgm:prSet presAssocID="{9326D470-4FB4-4F9B-84D4-D3587C3A3991}" presName="descendantText" presStyleLbl="alignAcc1" presStyleIdx="0" presStyleCnt="3">
        <dgm:presLayoutVars>
          <dgm:bulletEnabled val="1"/>
        </dgm:presLayoutVars>
      </dgm:prSet>
      <dgm:spPr/>
      <dgm:t>
        <a:bodyPr/>
        <a:lstStyle/>
        <a:p>
          <a:endParaRPr lang="en-IE"/>
        </a:p>
      </dgm:t>
    </dgm:pt>
    <dgm:pt modelId="{E17DD141-B379-4118-A5A2-290FCE7A319B}" type="pres">
      <dgm:prSet presAssocID="{B2844361-F757-4384-97E8-E85C28A007B7}" presName="sp" presStyleCnt="0"/>
      <dgm:spPr/>
    </dgm:pt>
    <dgm:pt modelId="{5B36C5A4-4E2C-44CA-B8A8-612302535326}" type="pres">
      <dgm:prSet presAssocID="{2371F6E3-C0BF-4630-BB2F-EFB9F4BEA65D}" presName="composite" presStyleCnt="0"/>
      <dgm:spPr/>
    </dgm:pt>
    <dgm:pt modelId="{79F830BE-C083-48DD-A9A7-0617B6EC8508}" type="pres">
      <dgm:prSet presAssocID="{2371F6E3-C0BF-4630-BB2F-EFB9F4BEA65D}" presName="parentText" presStyleLbl="alignNode1" presStyleIdx="1" presStyleCnt="3" custScaleY="116673">
        <dgm:presLayoutVars>
          <dgm:chMax val="1"/>
          <dgm:bulletEnabled val="1"/>
        </dgm:presLayoutVars>
      </dgm:prSet>
      <dgm:spPr/>
      <dgm:t>
        <a:bodyPr/>
        <a:lstStyle/>
        <a:p>
          <a:endParaRPr lang="en-US"/>
        </a:p>
      </dgm:t>
    </dgm:pt>
    <dgm:pt modelId="{D9AB4248-7DB1-44F2-9117-3E474228498E}" type="pres">
      <dgm:prSet presAssocID="{2371F6E3-C0BF-4630-BB2F-EFB9F4BEA65D}" presName="descendantText" presStyleLbl="alignAcc1" presStyleIdx="1" presStyleCnt="3" custScaleY="180615" custLinFactNeighborX="-217" custLinFactNeighborY="703">
        <dgm:presLayoutVars>
          <dgm:bulletEnabled val="1"/>
        </dgm:presLayoutVars>
      </dgm:prSet>
      <dgm:spPr/>
      <dgm:t>
        <a:bodyPr/>
        <a:lstStyle/>
        <a:p>
          <a:endParaRPr lang="en-IE"/>
        </a:p>
      </dgm:t>
    </dgm:pt>
    <dgm:pt modelId="{A25B1878-7671-4E5D-B6BA-FCCA87700EDB}" type="pres">
      <dgm:prSet presAssocID="{948726B5-B30D-46D5-9BD4-05A688177131}" presName="sp" presStyleCnt="0"/>
      <dgm:spPr/>
    </dgm:pt>
    <dgm:pt modelId="{9794C5DA-1732-43F8-9250-62DB16CEA4D5}" type="pres">
      <dgm:prSet presAssocID="{DFEF6044-0849-41EA-890D-F0FE33041F18}" presName="composite" presStyleCnt="0"/>
      <dgm:spPr/>
    </dgm:pt>
    <dgm:pt modelId="{6F5AE497-FD2C-4BF1-84FE-B2BFA741C719}" type="pres">
      <dgm:prSet presAssocID="{DFEF6044-0849-41EA-890D-F0FE33041F18}" presName="parentText" presStyleLbl="alignNode1" presStyleIdx="2" presStyleCnt="3" custLinFactNeighborY="10051">
        <dgm:presLayoutVars>
          <dgm:chMax val="1"/>
          <dgm:bulletEnabled val="1"/>
        </dgm:presLayoutVars>
      </dgm:prSet>
      <dgm:spPr/>
      <dgm:t>
        <a:bodyPr/>
        <a:lstStyle/>
        <a:p>
          <a:endParaRPr lang="en-US"/>
        </a:p>
      </dgm:t>
    </dgm:pt>
    <dgm:pt modelId="{41BDF846-6570-4ED4-BC14-A343BE4B16E3}" type="pres">
      <dgm:prSet presAssocID="{DFEF6044-0849-41EA-890D-F0FE33041F18}" presName="descendantText" presStyleLbl="alignAcc1" presStyleIdx="2" presStyleCnt="3" custScaleY="123763" custLinFactNeighborX="107" custLinFactNeighborY="11968">
        <dgm:presLayoutVars>
          <dgm:bulletEnabled val="1"/>
        </dgm:presLayoutVars>
      </dgm:prSet>
      <dgm:spPr/>
      <dgm:t>
        <a:bodyPr/>
        <a:lstStyle/>
        <a:p>
          <a:endParaRPr lang="en-IE"/>
        </a:p>
      </dgm:t>
    </dgm:pt>
  </dgm:ptLst>
  <dgm:cxnLst>
    <dgm:cxn modelId="{DA3FD429-5A64-4B49-8629-DF72D8E8BC55}" type="presOf" srcId="{78FE5F5D-E74F-4C11-A142-C5B46A139118}" destId="{41BDF846-6570-4ED4-BC14-A343BE4B16E3}" srcOrd="0" destOrd="0" presId="urn:microsoft.com/office/officeart/2005/8/layout/chevron2"/>
    <dgm:cxn modelId="{21A86749-4385-4199-81F5-2C884D18137C}" srcId="{58E65E72-F851-46A2-A3F3-302516D8F0B3}" destId="{2371F6E3-C0BF-4630-BB2F-EFB9F4BEA65D}" srcOrd="1" destOrd="0" parTransId="{0006C735-7EDB-4CF9-9418-E2DE435F9C39}" sibTransId="{948726B5-B30D-46D5-9BD4-05A688177131}"/>
    <dgm:cxn modelId="{9ECF3DDF-256F-49A9-BCFD-D9D47BAB039E}" srcId="{DFEF6044-0849-41EA-890D-F0FE33041F18}" destId="{78FE5F5D-E74F-4C11-A142-C5B46A139118}" srcOrd="0" destOrd="0" parTransId="{CC0F9916-841D-43BF-9046-8A76550B0889}" sibTransId="{D61FAB28-1A66-4544-8BEF-1C8369AB3B6D}"/>
    <dgm:cxn modelId="{C44AE533-C2AF-8245-99DB-141E08B95509}" type="presOf" srcId="{58E65E72-F851-46A2-A3F3-302516D8F0B3}" destId="{63617AD1-4B01-45E6-AA39-0FDA50429B3A}" srcOrd="0" destOrd="0" presId="urn:microsoft.com/office/officeart/2005/8/layout/chevron2"/>
    <dgm:cxn modelId="{76E87313-317A-CD49-83F7-5725159A67C4}" type="presOf" srcId="{2071F12B-7149-4D88-8186-A48AC26AD2C4}" destId="{D9AB4248-7DB1-44F2-9117-3E474228498E}" srcOrd="0" destOrd="0" presId="urn:microsoft.com/office/officeart/2005/8/layout/chevron2"/>
    <dgm:cxn modelId="{A60F7F44-8804-1944-8C14-927CB56ACB4B}" type="presOf" srcId="{2371F6E3-C0BF-4630-BB2F-EFB9F4BEA65D}" destId="{79F830BE-C083-48DD-A9A7-0617B6EC8508}" srcOrd="0" destOrd="0" presId="urn:microsoft.com/office/officeart/2005/8/layout/chevron2"/>
    <dgm:cxn modelId="{AC6CF8F8-7FB4-0345-BDEA-1A6C858C0166}" type="presOf" srcId="{DFEF6044-0849-41EA-890D-F0FE33041F18}" destId="{6F5AE497-FD2C-4BF1-84FE-B2BFA741C719}" srcOrd="0" destOrd="0" presId="urn:microsoft.com/office/officeart/2005/8/layout/chevron2"/>
    <dgm:cxn modelId="{1DB9F90A-0F4D-4D78-B681-023F3CD225F1}" srcId="{58E65E72-F851-46A2-A3F3-302516D8F0B3}" destId="{DFEF6044-0849-41EA-890D-F0FE33041F18}" srcOrd="2" destOrd="0" parTransId="{54325A28-483F-4B33-A217-52C5C4E4835A}" sibTransId="{EB0150FC-3678-4347-9E80-383D18E75BC5}"/>
    <dgm:cxn modelId="{6F1FBB97-A872-4611-B99E-F524FD44B48F}" srcId="{2371F6E3-C0BF-4630-BB2F-EFB9F4BEA65D}" destId="{2071F12B-7149-4D88-8186-A48AC26AD2C4}" srcOrd="0" destOrd="0" parTransId="{2CC6816E-D9D1-422C-A6F3-4EEBE5B81907}" sibTransId="{38D7B32E-B636-4471-8362-01BBF45CA46C}"/>
    <dgm:cxn modelId="{A430261A-37BA-4503-A05E-A4260A2F0594}" srcId="{58E65E72-F851-46A2-A3F3-302516D8F0B3}" destId="{9326D470-4FB4-4F9B-84D4-D3587C3A3991}" srcOrd="0" destOrd="0" parTransId="{E27E2F7A-B87E-4B6E-B79A-86C90B40A0A3}" sibTransId="{B2844361-F757-4384-97E8-E85C28A007B7}"/>
    <dgm:cxn modelId="{F188070C-0516-0746-8AE8-585A181B14D3}" type="presOf" srcId="{03EF52F6-AC8A-4E33-BFC4-F0C61D18490D}" destId="{ECEEEDB8-7E97-48BD-96AF-8DB4582EEE62}" srcOrd="0" destOrd="0" presId="urn:microsoft.com/office/officeart/2005/8/layout/chevron2"/>
    <dgm:cxn modelId="{AA3103C5-C9B6-4038-9F7C-07FF3A46E332}" srcId="{9326D470-4FB4-4F9B-84D4-D3587C3A3991}" destId="{03EF52F6-AC8A-4E33-BFC4-F0C61D18490D}" srcOrd="0" destOrd="0" parTransId="{E59D6EF6-3D59-4945-8F7E-DC80A7B9B385}" sibTransId="{56C84EC5-3084-4715-BBDF-323883339699}"/>
    <dgm:cxn modelId="{347BC784-7D7E-854A-B3B4-757A513BCF0D}" type="presOf" srcId="{9326D470-4FB4-4F9B-84D4-D3587C3A3991}" destId="{6F6ECFB2-F635-4B62-9173-E3BE83F89DF6}" srcOrd="0" destOrd="0" presId="urn:microsoft.com/office/officeart/2005/8/layout/chevron2"/>
    <dgm:cxn modelId="{3CD0418D-EAE4-8646-B01F-5E4210E99746}" type="presParOf" srcId="{63617AD1-4B01-45E6-AA39-0FDA50429B3A}" destId="{6114E49D-314C-4AC7-9130-8C6744BC23B2}" srcOrd="0" destOrd="0" presId="urn:microsoft.com/office/officeart/2005/8/layout/chevron2"/>
    <dgm:cxn modelId="{35700601-2F85-734F-917A-995FCBFD51F4}" type="presParOf" srcId="{6114E49D-314C-4AC7-9130-8C6744BC23B2}" destId="{6F6ECFB2-F635-4B62-9173-E3BE83F89DF6}" srcOrd="0" destOrd="0" presId="urn:microsoft.com/office/officeart/2005/8/layout/chevron2"/>
    <dgm:cxn modelId="{BCDD7E8F-C35D-024B-A1E3-53C366BE44A0}" type="presParOf" srcId="{6114E49D-314C-4AC7-9130-8C6744BC23B2}" destId="{ECEEEDB8-7E97-48BD-96AF-8DB4582EEE62}" srcOrd="1" destOrd="0" presId="urn:microsoft.com/office/officeart/2005/8/layout/chevron2"/>
    <dgm:cxn modelId="{1CDBCA23-984D-2D48-8CF2-722369DE5957}" type="presParOf" srcId="{63617AD1-4B01-45E6-AA39-0FDA50429B3A}" destId="{E17DD141-B379-4118-A5A2-290FCE7A319B}" srcOrd="1" destOrd="0" presId="urn:microsoft.com/office/officeart/2005/8/layout/chevron2"/>
    <dgm:cxn modelId="{1FBC2BD1-07F8-4047-9095-B0646AC998A4}" type="presParOf" srcId="{63617AD1-4B01-45E6-AA39-0FDA50429B3A}" destId="{5B36C5A4-4E2C-44CA-B8A8-612302535326}" srcOrd="2" destOrd="0" presId="urn:microsoft.com/office/officeart/2005/8/layout/chevron2"/>
    <dgm:cxn modelId="{C59DF6B0-9D99-E54C-8D8D-CBBD07ACA7D1}" type="presParOf" srcId="{5B36C5A4-4E2C-44CA-B8A8-612302535326}" destId="{79F830BE-C083-48DD-A9A7-0617B6EC8508}" srcOrd="0" destOrd="0" presId="urn:microsoft.com/office/officeart/2005/8/layout/chevron2"/>
    <dgm:cxn modelId="{7F1CBA13-CA35-7046-A4F7-39C9AF55EA4A}" type="presParOf" srcId="{5B36C5A4-4E2C-44CA-B8A8-612302535326}" destId="{D9AB4248-7DB1-44F2-9117-3E474228498E}" srcOrd="1" destOrd="0" presId="urn:microsoft.com/office/officeart/2005/8/layout/chevron2"/>
    <dgm:cxn modelId="{F8760392-A942-484E-B6FC-4277851AE1F0}" type="presParOf" srcId="{63617AD1-4B01-45E6-AA39-0FDA50429B3A}" destId="{A25B1878-7671-4E5D-B6BA-FCCA87700EDB}" srcOrd="3" destOrd="0" presId="urn:microsoft.com/office/officeart/2005/8/layout/chevron2"/>
    <dgm:cxn modelId="{C4947F44-C6DC-B84B-95C2-4395716AB1C6}" type="presParOf" srcId="{63617AD1-4B01-45E6-AA39-0FDA50429B3A}" destId="{9794C5DA-1732-43F8-9250-62DB16CEA4D5}" srcOrd="4" destOrd="0" presId="urn:microsoft.com/office/officeart/2005/8/layout/chevron2"/>
    <dgm:cxn modelId="{B5FE7195-B84A-694C-9926-B81BF53937C5}" type="presParOf" srcId="{9794C5DA-1732-43F8-9250-62DB16CEA4D5}" destId="{6F5AE497-FD2C-4BF1-84FE-B2BFA741C719}" srcOrd="0" destOrd="0" presId="urn:microsoft.com/office/officeart/2005/8/layout/chevron2"/>
    <dgm:cxn modelId="{71B6FE29-E860-D34D-9C68-E8081A65A2BA}" type="presParOf" srcId="{9794C5DA-1732-43F8-9250-62DB16CEA4D5}" destId="{41BDF846-6570-4ED4-BC14-A343BE4B16E3}"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D22A06A-638D-408F-897D-E10F8F27A7D6}"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IE"/>
        </a:p>
      </dgm:t>
    </dgm:pt>
    <dgm:pt modelId="{83D9C78B-8A48-4641-A757-57011582BC93}">
      <dgm:prSet phldrT="[Text]"/>
      <dgm:spPr>
        <a:solidFill>
          <a:srgbClr val="FF9933"/>
        </a:solidFill>
      </dgm:spPr>
      <dgm:t>
        <a:bodyPr/>
        <a:lstStyle/>
        <a:p>
          <a:r>
            <a:rPr lang="en-IE" dirty="0" smtClean="0"/>
            <a:t>7.</a:t>
          </a:r>
          <a:endParaRPr lang="en-IE" dirty="0"/>
        </a:p>
      </dgm:t>
    </dgm:pt>
    <dgm:pt modelId="{20DF4C8F-80C0-4EAE-9F53-DFC25D9752DA}" type="parTrans" cxnId="{5771A6A8-8CF7-4270-94A6-949FF1DC0435}">
      <dgm:prSet/>
      <dgm:spPr/>
      <dgm:t>
        <a:bodyPr/>
        <a:lstStyle/>
        <a:p>
          <a:endParaRPr lang="en-IE"/>
        </a:p>
      </dgm:t>
    </dgm:pt>
    <dgm:pt modelId="{7FA5CA6F-FA4D-4FF2-8704-C35F2D9DCA22}" type="sibTrans" cxnId="{5771A6A8-8CF7-4270-94A6-949FF1DC0435}">
      <dgm:prSet/>
      <dgm:spPr/>
      <dgm:t>
        <a:bodyPr/>
        <a:lstStyle/>
        <a:p>
          <a:endParaRPr lang="en-IE"/>
        </a:p>
      </dgm:t>
    </dgm:pt>
    <dgm:pt modelId="{87A17FC8-E714-4FA1-BA68-E79748542990}">
      <dgm:prSet phldrT="[Text]"/>
      <dgm:spPr/>
      <dgm:t>
        <a:bodyPr/>
        <a:lstStyle/>
        <a:p>
          <a:r>
            <a:rPr lang="en-IE" dirty="0" smtClean="0"/>
            <a:t>Make sure your child and teenager understands that you disapprove of cyber-bullying - It is important that children and teens learn to respect each other;</a:t>
          </a:r>
          <a:endParaRPr lang="en-IE" dirty="0"/>
        </a:p>
      </dgm:t>
    </dgm:pt>
    <dgm:pt modelId="{CA9AF503-2856-43C1-B29C-7340BCEBCAAA}" type="parTrans" cxnId="{F8CA83D9-BE03-482D-9304-C52560EA4F14}">
      <dgm:prSet/>
      <dgm:spPr/>
      <dgm:t>
        <a:bodyPr/>
        <a:lstStyle/>
        <a:p>
          <a:endParaRPr lang="en-IE"/>
        </a:p>
      </dgm:t>
    </dgm:pt>
    <dgm:pt modelId="{221A2990-9DE1-4B63-9241-AC80A27089CF}" type="sibTrans" cxnId="{F8CA83D9-BE03-482D-9304-C52560EA4F14}">
      <dgm:prSet/>
      <dgm:spPr/>
      <dgm:t>
        <a:bodyPr/>
        <a:lstStyle/>
        <a:p>
          <a:endParaRPr lang="en-IE"/>
        </a:p>
      </dgm:t>
    </dgm:pt>
    <dgm:pt modelId="{632C85F0-5C57-436F-8B04-8D6E036CA91A}">
      <dgm:prSet phldrT="[Text]"/>
      <dgm:spPr>
        <a:solidFill>
          <a:srgbClr val="DF145E"/>
        </a:solidFill>
      </dgm:spPr>
      <dgm:t>
        <a:bodyPr/>
        <a:lstStyle/>
        <a:p>
          <a:r>
            <a:rPr lang="en-IE" dirty="0" smtClean="0"/>
            <a:t>8.</a:t>
          </a:r>
          <a:endParaRPr lang="en-IE" dirty="0"/>
        </a:p>
      </dgm:t>
    </dgm:pt>
    <dgm:pt modelId="{9BE1E360-9FD2-48DC-9B8C-CE2F969381C4}" type="parTrans" cxnId="{9FD0CDC3-A9EE-4648-8FE1-02E979C7B265}">
      <dgm:prSet/>
      <dgm:spPr/>
      <dgm:t>
        <a:bodyPr/>
        <a:lstStyle/>
        <a:p>
          <a:endParaRPr lang="en-IE"/>
        </a:p>
      </dgm:t>
    </dgm:pt>
    <dgm:pt modelId="{E6099BD2-7746-4C37-92E1-5D9EE73906D4}" type="sibTrans" cxnId="{9FD0CDC3-A9EE-4648-8FE1-02E979C7B265}">
      <dgm:prSet/>
      <dgm:spPr/>
      <dgm:t>
        <a:bodyPr/>
        <a:lstStyle/>
        <a:p>
          <a:endParaRPr lang="en-IE"/>
        </a:p>
      </dgm:t>
    </dgm:pt>
    <dgm:pt modelId="{4A3D2E61-535A-4301-A057-8EBF0F8D7BDC}">
      <dgm:prSet phldrT="[Text]"/>
      <dgm:spPr/>
      <dgm:t>
        <a:bodyPr/>
        <a:lstStyle/>
        <a:p>
          <a:r>
            <a:rPr lang="en-IE" dirty="0" smtClean="0"/>
            <a:t>Administer consequences for breaking the rules of cyber-safety;</a:t>
          </a:r>
          <a:endParaRPr lang="en-IE" dirty="0"/>
        </a:p>
      </dgm:t>
    </dgm:pt>
    <dgm:pt modelId="{45F907F3-84C2-497E-88D4-D5CC77E63226}" type="parTrans" cxnId="{DB416693-5D78-4134-B001-19617B432899}">
      <dgm:prSet/>
      <dgm:spPr/>
      <dgm:t>
        <a:bodyPr/>
        <a:lstStyle/>
        <a:p>
          <a:endParaRPr lang="en-IE"/>
        </a:p>
      </dgm:t>
    </dgm:pt>
    <dgm:pt modelId="{82E8A0F4-6FAA-4A2A-A460-CE73995A69C9}" type="sibTrans" cxnId="{DB416693-5D78-4134-B001-19617B432899}">
      <dgm:prSet/>
      <dgm:spPr/>
      <dgm:t>
        <a:bodyPr/>
        <a:lstStyle/>
        <a:p>
          <a:endParaRPr lang="en-IE"/>
        </a:p>
      </dgm:t>
    </dgm:pt>
    <dgm:pt modelId="{5665690C-26EF-4E8D-900D-D76535455809}">
      <dgm:prSet phldrT="[Text]"/>
      <dgm:spPr>
        <a:solidFill>
          <a:srgbClr val="7030A0"/>
        </a:solidFill>
      </dgm:spPr>
      <dgm:t>
        <a:bodyPr/>
        <a:lstStyle/>
        <a:p>
          <a:r>
            <a:rPr lang="en-IE" dirty="0" smtClean="0"/>
            <a:t>9.</a:t>
          </a:r>
          <a:endParaRPr lang="en-IE" dirty="0"/>
        </a:p>
      </dgm:t>
    </dgm:pt>
    <dgm:pt modelId="{431214B3-6CDC-486F-B564-7C890AE7E925}" type="parTrans" cxnId="{E6DBB18B-9B07-4358-847C-EA0A4D0CC289}">
      <dgm:prSet/>
      <dgm:spPr/>
      <dgm:t>
        <a:bodyPr/>
        <a:lstStyle/>
        <a:p>
          <a:endParaRPr lang="en-IE"/>
        </a:p>
      </dgm:t>
    </dgm:pt>
    <dgm:pt modelId="{66EB560F-7F5E-431B-8ADB-B58DED0A7628}" type="sibTrans" cxnId="{E6DBB18B-9B07-4358-847C-EA0A4D0CC289}">
      <dgm:prSet/>
      <dgm:spPr/>
      <dgm:t>
        <a:bodyPr/>
        <a:lstStyle/>
        <a:p>
          <a:endParaRPr lang="en-IE"/>
        </a:p>
      </dgm:t>
    </dgm:pt>
    <dgm:pt modelId="{EB384847-BB06-4894-BCEB-E5D291DD1C86}">
      <dgm:prSet phldrT="[Text]"/>
      <dgm:spPr/>
      <dgm:t>
        <a:bodyPr/>
        <a:lstStyle/>
        <a:p>
          <a:r>
            <a:rPr lang="en-IE" dirty="0" smtClean="0"/>
            <a:t>Keep up to date with the advances in electronic communication - Listen and learn from your child and together you can log onto websites to learn the pros and cons of e-communication </a:t>
          </a:r>
          <a:endParaRPr lang="en-IE" dirty="0"/>
        </a:p>
      </dgm:t>
    </dgm:pt>
    <dgm:pt modelId="{B33CFCFB-AD29-4651-B4D9-9A5FC035D65D}" type="parTrans" cxnId="{7B2D6256-CD13-452A-A264-C4118D08F804}">
      <dgm:prSet/>
      <dgm:spPr/>
      <dgm:t>
        <a:bodyPr/>
        <a:lstStyle/>
        <a:p>
          <a:endParaRPr lang="en-IE"/>
        </a:p>
      </dgm:t>
    </dgm:pt>
    <dgm:pt modelId="{E50F6FAE-C789-4117-B0CA-A5D401CACB96}" type="sibTrans" cxnId="{7B2D6256-CD13-452A-A264-C4118D08F804}">
      <dgm:prSet/>
      <dgm:spPr/>
      <dgm:t>
        <a:bodyPr/>
        <a:lstStyle/>
        <a:p>
          <a:endParaRPr lang="en-IE"/>
        </a:p>
      </dgm:t>
    </dgm:pt>
    <dgm:pt modelId="{15AFD885-9C8F-45D4-86E2-8CF74249B54F}">
      <dgm:prSet phldrT="[Text]"/>
      <dgm:spPr>
        <a:solidFill>
          <a:srgbClr val="002060"/>
        </a:solidFill>
      </dgm:spPr>
      <dgm:t>
        <a:bodyPr/>
        <a:lstStyle/>
        <a:p>
          <a:r>
            <a:rPr lang="en-IE" dirty="0" smtClean="0"/>
            <a:t>10.</a:t>
          </a:r>
          <a:endParaRPr lang="en-IE" dirty="0"/>
        </a:p>
      </dgm:t>
    </dgm:pt>
    <dgm:pt modelId="{49ED18C0-B7B1-400C-8738-1380F7DFE080}" type="parTrans" cxnId="{68A2CC75-85D6-4769-AA67-974C34A1EC35}">
      <dgm:prSet/>
      <dgm:spPr/>
      <dgm:t>
        <a:bodyPr/>
        <a:lstStyle/>
        <a:p>
          <a:endParaRPr lang="en-IE"/>
        </a:p>
      </dgm:t>
    </dgm:pt>
    <dgm:pt modelId="{1F0441C9-DF38-4256-B560-65899CE22727}" type="sibTrans" cxnId="{68A2CC75-85D6-4769-AA67-974C34A1EC35}">
      <dgm:prSet/>
      <dgm:spPr/>
      <dgm:t>
        <a:bodyPr/>
        <a:lstStyle/>
        <a:p>
          <a:endParaRPr lang="en-IE"/>
        </a:p>
      </dgm:t>
    </dgm:pt>
    <dgm:pt modelId="{2CE9C359-734A-444F-A419-10AB789B4861}">
      <dgm:prSet/>
      <dgm:spPr/>
      <dgm:t>
        <a:bodyPr/>
        <a:lstStyle/>
        <a:p>
          <a:r>
            <a:rPr lang="en-IE" dirty="0" smtClean="0"/>
            <a:t>Have your child or teen understand that cyber-bullying can lead to a criminal offence - Any message that is grossly threatening or offensive could be investigated by the Gardaí</a:t>
          </a:r>
          <a:endParaRPr lang="en-IE" dirty="0"/>
        </a:p>
      </dgm:t>
    </dgm:pt>
    <dgm:pt modelId="{72D8BDCD-7200-4824-894E-0F33644CA877}" type="parTrans" cxnId="{F16131C8-4D65-43DB-887F-74C9E144AA26}">
      <dgm:prSet/>
      <dgm:spPr/>
      <dgm:t>
        <a:bodyPr/>
        <a:lstStyle/>
        <a:p>
          <a:endParaRPr lang="en-IE"/>
        </a:p>
      </dgm:t>
    </dgm:pt>
    <dgm:pt modelId="{BE0AE011-9A80-4B97-A0AF-A3A9C82B1F69}" type="sibTrans" cxnId="{F16131C8-4D65-43DB-887F-74C9E144AA26}">
      <dgm:prSet/>
      <dgm:spPr/>
      <dgm:t>
        <a:bodyPr/>
        <a:lstStyle/>
        <a:p>
          <a:endParaRPr lang="en-IE"/>
        </a:p>
      </dgm:t>
    </dgm:pt>
    <dgm:pt modelId="{BC48471D-3DE6-4767-B78C-854DB3E9C0E3}" type="pres">
      <dgm:prSet presAssocID="{5D22A06A-638D-408F-897D-E10F8F27A7D6}" presName="linearFlow" presStyleCnt="0">
        <dgm:presLayoutVars>
          <dgm:dir/>
          <dgm:animLvl val="lvl"/>
          <dgm:resizeHandles val="exact"/>
        </dgm:presLayoutVars>
      </dgm:prSet>
      <dgm:spPr/>
      <dgm:t>
        <a:bodyPr/>
        <a:lstStyle/>
        <a:p>
          <a:endParaRPr lang="en-US"/>
        </a:p>
      </dgm:t>
    </dgm:pt>
    <dgm:pt modelId="{3CF1B00B-9650-4DB1-9A8A-0E2204A5B1FB}" type="pres">
      <dgm:prSet presAssocID="{83D9C78B-8A48-4641-A757-57011582BC93}" presName="composite" presStyleCnt="0"/>
      <dgm:spPr/>
    </dgm:pt>
    <dgm:pt modelId="{CC8EA319-267E-4AFB-9868-5DD0280E9FCE}" type="pres">
      <dgm:prSet presAssocID="{83D9C78B-8A48-4641-A757-57011582BC93}" presName="parentText" presStyleLbl="alignNode1" presStyleIdx="0" presStyleCnt="4">
        <dgm:presLayoutVars>
          <dgm:chMax val="1"/>
          <dgm:bulletEnabled val="1"/>
        </dgm:presLayoutVars>
      </dgm:prSet>
      <dgm:spPr/>
      <dgm:t>
        <a:bodyPr/>
        <a:lstStyle/>
        <a:p>
          <a:endParaRPr lang="en-US"/>
        </a:p>
      </dgm:t>
    </dgm:pt>
    <dgm:pt modelId="{5F81C922-D62B-4796-ACEC-9929F72B0D87}" type="pres">
      <dgm:prSet presAssocID="{83D9C78B-8A48-4641-A757-57011582BC93}" presName="descendantText" presStyleLbl="alignAcc1" presStyleIdx="0" presStyleCnt="4">
        <dgm:presLayoutVars>
          <dgm:bulletEnabled val="1"/>
        </dgm:presLayoutVars>
      </dgm:prSet>
      <dgm:spPr/>
      <dgm:t>
        <a:bodyPr/>
        <a:lstStyle/>
        <a:p>
          <a:endParaRPr lang="en-IE"/>
        </a:p>
      </dgm:t>
    </dgm:pt>
    <dgm:pt modelId="{FEA80190-0BE1-4EBA-9B15-DF09502BC2B6}" type="pres">
      <dgm:prSet presAssocID="{7FA5CA6F-FA4D-4FF2-8704-C35F2D9DCA22}" presName="sp" presStyleCnt="0"/>
      <dgm:spPr/>
    </dgm:pt>
    <dgm:pt modelId="{4578EFFA-5C8E-45FC-89FF-64A4659521A3}" type="pres">
      <dgm:prSet presAssocID="{632C85F0-5C57-436F-8B04-8D6E036CA91A}" presName="composite" presStyleCnt="0"/>
      <dgm:spPr/>
    </dgm:pt>
    <dgm:pt modelId="{87F02426-B17B-4DA0-A4A3-E5B322FA0340}" type="pres">
      <dgm:prSet presAssocID="{632C85F0-5C57-436F-8B04-8D6E036CA91A}" presName="parentText" presStyleLbl="alignNode1" presStyleIdx="1" presStyleCnt="4">
        <dgm:presLayoutVars>
          <dgm:chMax val="1"/>
          <dgm:bulletEnabled val="1"/>
        </dgm:presLayoutVars>
      </dgm:prSet>
      <dgm:spPr/>
      <dgm:t>
        <a:bodyPr/>
        <a:lstStyle/>
        <a:p>
          <a:endParaRPr lang="en-US"/>
        </a:p>
      </dgm:t>
    </dgm:pt>
    <dgm:pt modelId="{B2A60728-9D25-4638-9991-963A12EC2A99}" type="pres">
      <dgm:prSet presAssocID="{632C85F0-5C57-436F-8B04-8D6E036CA91A}" presName="descendantText" presStyleLbl="alignAcc1" presStyleIdx="1" presStyleCnt="4">
        <dgm:presLayoutVars>
          <dgm:bulletEnabled val="1"/>
        </dgm:presLayoutVars>
      </dgm:prSet>
      <dgm:spPr/>
      <dgm:t>
        <a:bodyPr/>
        <a:lstStyle/>
        <a:p>
          <a:endParaRPr lang="en-IE"/>
        </a:p>
      </dgm:t>
    </dgm:pt>
    <dgm:pt modelId="{AEE2BF2C-390C-4491-966E-170C6DFA3979}" type="pres">
      <dgm:prSet presAssocID="{E6099BD2-7746-4C37-92E1-5D9EE73906D4}" presName="sp" presStyleCnt="0"/>
      <dgm:spPr/>
    </dgm:pt>
    <dgm:pt modelId="{0FF3BFB4-620F-4F6F-9EAA-C52C8CB6E58E}" type="pres">
      <dgm:prSet presAssocID="{5665690C-26EF-4E8D-900D-D76535455809}" presName="composite" presStyleCnt="0"/>
      <dgm:spPr/>
    </dgm:pt>
    <dgm:pt modelId="{BED4F893-E072-4279-A4E7-90F29A7F0AA4}" type="pres">
      <dgm:prSet presAssocID="{5665690C-26EF-4E8D-900D-D76535455809}" presName="parentText" presStyleLbl="alignNode1" presStyleIdx="2" presStyleCnt="4">
        <dgm:presLayoutVars>
          <dgm:chMax val="1"/>
          <dgm:bulletEnabled val="1"/>
        </dgm:presLayoutVars>
      </dgm:prSet>
      <dgm:spPr/>
      <dgm:t>
        <a:bodyPr/>
        <a:lstStyle/>
        <a:p>
          <a:endParaRPr lang="en-US"/>
        </a:p>
      </dgm:t>
    </dgm:pt>
    <dgm:pt modelId="{8BF1AA74-5FD1-4D59-91C1-35D20BB75FF5}" type="pres">
      <dgm:prSet presAssocID="{5665690C-26EF-4E8D-900D-D76535455809}" presName="descendantText" presStyleLbl="alignAcc1" presStyleIdx="2" presStyleCnt="4">
        <dgm:presLayoutVars>
          <dgm:bulletEnabled val="1"/>
        </dgm:presLayoutVars>
      </dgm:prSet>
      <dgm:spPr/>
      <dgm:t>
        <a:bodyPr/>
        <a:lstStyle/>
        <a:p>
          <a:endParaRPr lang="en-IE"/>
        </a:p>
      </dgm:t>
    </dgm:pt>
    <dgm:pt modelId="{4E9B6565-E921-4ECC-8894-6F57F537A21C}" type="pres">
      <dgm:prSet presAssocID="{66EB560F-7F5E-431B-8ADB-B58DED0A7628}" presName="sp" presStyleCnt="0"/>
      <dgm:spPr/>
    </dgm:pt>
    <dgm:pt modelId="{027D50FB-C99E-405E-8C21-4539F5E4862A}" type="pres">
      <dgm:prSet presAssocID="{15AFD885-9C8F-45D4-86E2-8CF74249B54F}" presName="composite" presStyleCnt="0"/>
      <dgm:spPr/>
    </dgm:pt>
    <dgm:pt modelId="{0F94752B-B31C-46A0-B323-ECA3EFD0701C}" type="pres">
      <dgm:prSet presAssocID="{15AFD885-9C8F-45D4-86E2-8CF74249B54F}" presName="parentText" presStyleLbl="alignNode1" presStyleIdx="3" presStyleCnt="4">
        <dgm:presLayoutVars>
          <dgm:chMax val="1"/>
          <dgm:bulletEnabled val="1"/>
        </dgm:presLayoutVars>
      </dgm:prSet>
      <dgm:spPr/>
      <dgm:t>
        <a:bodyPr/>
        <a:lstStyle/>
        <a:p>
          <a:endParaRPr lang="en-US"/>
        </a:p>
      </dgm:t>
    </dgm:pt>
    <dgm:pt modelId="{2EC0234A-9ED3-460D-B328-CDC75E192BD2}" type="pres">
      <dgm:prSet presAssocID="{15AFD885-9C8F-45D4-86E2-8CF74249B54F}" presName="descendantText" presStyleLbl="alignAcc1" presStyleIdx="3" presStyleCnt="4">
        <dgm:presLayoutVars>
          <dgm:bulletEnabled val="1"/>
        </dgm:presLayoutVars>
      </dgm:prSet>
      <dgm:spPr/>
      <dgm:t>
        <a:bodyPr/>
        <a:lstStyle/>
        <a:p>
          <a:endParaRPr lang="en-IE"/>
        </a:p>
      </dgm:t>
    </dgm:pt>
  </dgm:ptLst>
  <dgm:cxnLst>
    <dgm:cxn modelId="{7760699E-1C7D-5D41-BA42-413EA20DD2FD}" type="presOf" srcId="{83D9C78B-8A48-4641-A757-57011582BC93}" destId="{CC8EA319-267E-4AFB-9868-5DD0280E9FCE}" srcOrd="0" destOrd="0" presId="urn:microsoft.com/office/officeart/2005/8/layout/chevron2"/>
    <dgm:cxn modelId="{9FD0CDC3-A9EE-4648-8FE1-02E979C7B265}" srcId="{5D22A06A-638D-408F-897D-E10F8F27A7D6}" destId="{632C85F0-5C57-436F-8B04-8D6E036CA91A}" srcOrd="1" destOrd="0" parTransId="{9BE1E360-9FD2-48DC-9B8C-CE2F969381C4}" sibTransId="{E6099BD2-7746-4C37-92E1-5D9EE73906D4}"/>
    <dgm:cxn modelId="{939E6400-C1AD-6F41-8C11-D3EBCDE10381}" type="presOf" srcId="{632C85F0-5C57-436F-8B04-8D6E036CA91A}" destId="{87F02426-B17B-4DA0-A4A3-E5B322FA0340}" srcOrd="0" destOrd="0" presId="urn:microsoft.com/office/officeart/2005/8/layout/chevron2"/>
    <dgm:cxn modelId="{10BE0B21-3CC1-AD40-95DF-33DE43574C13}" type="presOf" srcId="{2CE9C359-734A-444F-A419-10AB789B4861}" destId="{8BF1AA74-5FD1-4D59-91C1-35D20BB75FF5}" srcOrd="0" destOrd="0" presId="urn:microsoft.com/office/officeart/2005/8/layout/chevron2"/>
    <dgm:cxn modelId="{5771A6A8-8CF7-4270-94A6-949FF1DC0435}" srcId="{5D22A06A-638D-408F-897D-E10F8F27A7D6}" destId="{83D9C78B-8A48-4641-A757-57011582BC93}" srcOrd="0" destOrd="0" parTransId="{20DF4C8F-80C0-4EAE-9F53-DFC25D9752DA}" sibTransId="{7FA5CA6F-FA4D-4FF2-8704-C35F2D9DCA22}"/>
    <dgm:cxn modelId="{68A2CC75-85D6-4769-AA67-974C34A1EC35}" srcId="{5D22A06A-638D-408F-897D-E10F8F27A7D6}" destId="{15AFD885-9C8F-45D4-86E2-8CF74249B54F}" srcOrd="3" destOrd="0" parTransId="{49ED18C0-B7B1-400C-8738-1380F7DFE080}" sibTransId="{1F0441C9-DF38-4256-B560-65899CE22727}"/>
    <dgm:cxn modelId="{DB416693-5D78-4134-B001-19617B432899}" srcId="{632C85F0-5C57-436F-8B04-8D6E036CA91A}" destId="{4A3D2E61-535A-4301-A057-8EBF0F8D7BDC}" srcOrd="0" destOrd="0" parTransId="{45F907F3-84C2-497E-88D4-D5CC77E63226}" sibTransId="{82E8A0F4-6FAA-4A2A-A460-CE73995A69C9}"/>
    <dgm:cxn modelId="{15BE6584-27E3-194C-9D8A-281DC5FA0922}" type="presOf" srcId="{EB384847-BB06-4894-BCEB-E5D291DD1C86}" destId="{2EC0234A-9ED3-460D-B328-CDC75E192BD2}" srcOrd="0" destOrd="0" presId="urn:microsoft.com/office/officeart/2005/8/layout/chevron2"/>
    <dgm:cxn modelId="{F16131C8-4D65-43DB-887F-74C9E144AA26}" srcId="{5665690C-26EF-4E8D-900D-D76535455809}" destId="{2CE9C359-734A-444F-A419-10AB789B4861}" srcOrd="0" destOrd="0" parTransId="{72D8BDCD-7200-4824-894E-0F33644CA877}" sibTransId="{BE0AE011-9A80-4B97-A0AF-A3A9C82B1F69}"/>
    <dgm:cxn modelId="{0B3BE139-7D91-7E4B-B8F7-A9AA3E42D001}" type="presOf" srcId="{4A3D2E61-535A-4301-A057-8EBF0F8D7BDC}" destId="{B2A60728-9D25-4638-9991-963A12EC2A99}" srcOrd="0" destOrd="0" presId="urn:microsoft.com/office/officeart/2005/8/layout/chevron2"/>
    <dgm:cxn modelId="{E6DBB18B-9B07-4358-847C-EA0A4D0CC289}" srcId="{5D22A06A-638D-408F-897D-E10F8F27A7D6}" destId="{5665690C-26EF-4E8D-900D-D76535455809}" srcOrd="2" destOrd="0" parTransId="{431214B3-6CDC-486F-B564-7C890AE7E925}" sibTransId="{66EB560F-7F5E-431B-8ADB-B58DED0A7628}"/>
    <dgm:cxn modelId="{8B6A1EB4-DAE0-994B-8F8D-7A07688BF327}" type="presOf" srcId="{87A17FC8-E714-4FA1-BA68-E79748542990}" destId="{5F81C922-D62B-4796-ACEC-9929F72B0D87}" srcOrd="0" destOrd="0" presId="urn:microsoft.com/office/officeart/2005/8/layout/chevron2"/>
    <dgm:cxn modelId="{0B999F3A-A4ED-8E48-A795-08D6AECC6AF9}" type="presOf" srcId="{15AFD885-9C8F-45D4-86E2-8CF74249B54F}" destId="{0F94752B-B31C-46A0-B323-ECA3EFD0701C}" srcOrd="0" destOrd="0" presId="urn:microsoft.com/office/officeart/2005/8/layout/chevron2"/>
    <dgm:cxn modelId="{51D51FCC-15B7-564D-9F89-9F8C82716CE0}" type="presOf" srcId="{5D22A06A-638D-408F-897D-E10F8F27A7D6}" destId="{BC48471D-3DE6-4767-B78C-854DB3E9C0E3}" srcOrd="0" destOrd="0" presId="urn:microsoft.com/office/officeart/2005/8/layout/chevron2"/>
    <dgm:cxn modelId="{F8CA83D9-BE03-482D-9304-C52560EA4F14}" srcId="{83D9C78B-8A48-4641-A757-57011582BC93}" destId="{87A17FC8-E714-4FA1-BA68-E79748542990}" srcOrd="0" destOrd="0" parTransId="{CA9AF503-2856-43C1-B29C-7340BCEBCAAA}" sibTransId="{221A2990-9DE1-4B63-9241-AC80A27089CF}"/>
    <dgm:cxn modelId="{636DDC94-DDB5-5240-8F63-F54AD117BC16}" type="presOf" srcId="{5665690C-26EF-4E8D-900D-D76535455809}" destId="{BED4F893-E072-4279-A4E7-90F29A7F0AA4}" srcOrd="0" destOrd="0" presId="urn:microsoft.com/office/officeart/2005/8/layout/chevron2"/>
    <dgm:cxn modelId="{7B2D6256-CD13-452A-A264-C4118D08F804}" srcId="{15AFD885-9C8F-45D4-86E2-8CF74249B54F}" destId="{EB384847-BB06-4894-BCEB-E5D291DD1C86}" srcOrd="0" destOrd="0" parTransId="{B33CFCFB-AD29-4651-B4D9-9A5FC035D65D}" sibTransId="{E50F6FAE-C789-4117-B0CA-A5D401CACB96}"/>
    <dgm:cxn modelId="{268F3FEF-E147-5544-881B-CE0C2B161E18}" type="presParOf" srcId="{BC48471D-3DE6-4767-B78C-854DB3E9C0E3}" destId="{3CF1B00B-9650-4DB1-9A8A-0E2204A5B1FB}" srcOrd="0" destOrd="0" presId="urn:microsoft.com/office/officeart/2005/8/layout/chevron2"/>
    <dgm:cxn modelId="{242B4473-C29D-E64E-BA86-4B415F98BEEF}" type="presParOf" srcId="{3CF1B00B-9650-4DB1-9A8A-0E2204A5B1FB}" destId="{CC8EA319-267E-4AFB-9868-5DD0280E9FCE}" srcOrd="0" destOrd="0" presId="urn:microsoft.com/office/officeart/2005/8/layout/chevron2"/>
    <dgm:cxn modelId="{C6FD6B5D-7563-2843-86AD-6B65FF8EB5BB}" type="presParOf" srcId="{3CF1B00B-9650-4DB1-9A8A-0E2204A5B1FB}" destId="{5F81C922-D62B-4796-ACEC-9929F72B0D87}" srcOrd="1" destOrd="0" presId="urn:microsoft.com/office/officeart/2005/8/layout/chevron2"/>
    <dgm:cxn modelId="{E2A827CA-C297-A54E-B822-6E670D2F0466}" type="presParOf" srcId="{BC48471D-3DE6-4767-B78C-854DB3E9C0E3}" destId="{FEA80190-0BE1-4EBA-9B15-DF09502BC2B6}" srcOrd="1" destOrd="0" presId="urn:microsoft.com/office/officeart/2005/8/layout/chevron2"/>
    <dgm:cxn modelId="{92F42C9C-BCFB-124C-A398-971A357AEAE8}" type="presParOf" srcId="{BC48471D-3DE6-4767-B78C-854DB3E9C0E3}" destId="{4578EFFA-5C8E-45FC-89FF-64A4659521A3}" srcOrd="2" destOrd="0" presId="urn:microsoft.com/office/officeart/2005/8/layout/chevron2"/>
    <dgm:cxn modelId="{DA02C47B-AD63-2841-8CD8-9C1D719E15F4}" type="presParOf" srcId="{4578EFFA-5C8E-45FC-89FF-64A4659521A3}" destId="{87F02426-B17B-4DA0-A4A3-E5B322FA0340}" srcOrd="0" destOrd="0" presId="urn:microsoft.com/office/officeart/2005/8/layout/chevron2"/>
    <dgm:cxn modelId="{27C0863F-87E6-034F-B3CE-1D1474870B2C}" type="presParOf" srcId="{4578EFFA-5C8E-45FC-89FF-64A4659521A3}" destId="{B2A60728-9D25-4638-9991-963A12EC2A99}" srcOrd="1" destOrd="0" presId="urn:microsoft.com/office/officeart/2005/8/layout/chevron2"/>
    <dgm:cxn modelId="{0B773516-981A-3D40-9315-6B1AE44B705B}" type="presParOf" srcId="{BC48471D-3DE6-4767-B78C-854DB3E9C0E3}" destId="{AEE2BF2C-390C-4491-966E-170C6DFA3979}" srcOrd="3" destOrd="0" presId="urn:microsoft.com/office/officeart/2005/8/layout/chevron2"/>
    <dgm:cxn modelId="{AFD0769D-E3A9-7245-9008-965AC06D6372}" type="presParOf" srcId="{BC48471D-3DE6-4767-B78C-854DB3E9C0E3}" destId="{0FF3BFB4-620F-4F6F-9EAA-C52C8CB6E58E}" srcOrd="4" destOrd="0" presId="urn:microsoft.com/office/officeart/2005/8/layout/chevron2"/>
    <dgm:cxn modelId="{BC61DB4D-C7D6-A74E-909C-C5A206F46A8A}" type="presParOf" srcId="{0FF3BFB4-620F-4F6F-9EAA-C52C8CB6E58E}" destId="{BED4F893-E072-4279-A4E7-90F29A7F0AA4}" srcOrd="0" destOrd="0" presId="urn:microsoft.com/office/officeart/2005/8/layout/chevron2"/>
    <dgm:cxn modelId="{EF59F685-20D0-E140-90A4-0452197DB0FE}" type="presParOf" srcId="{0FF3BFB4-620F-4F6F-9EAA-C52C8CB6E58E}" destId="{8BF1AA74-5FD1-4D59-91C1-35D20BB75FF5}" srcOrd="1" destOrd="0" presId="urn:microsoft.com/office/officeart/2005/8/layout/chevron2"/>
    <dgm:cxn modelId="{38406BA9-FAAF-B746-891F-C9DC9D93E637}" type="presParOf" srcId="{BC48471D-3DE6-4767-B78C-854DB3E9C0E3}" destId="{4E9B6565-E921-4ECC-8894-6F57F537A21C}" srcOrd="5" destOrd="0" presId="urn:microsoft.com/office/officeart/2005/8/layout/chevron2"/>
    <dgm:cxn modelId="{9536A697-4869-AA45-9C02-81B91E782E5E}" type="presParOf" srcId="{BC48471D-3DE6-4767-B78C-854DB3E9C0E3}" destId="{027D50FB-C99E-405E-8C21-4539F5E4862A}" srcOrd="6" destOrd="0" presId="urn:microsoft.com/office/officeart/2005/8/layout/chevron2"/>
    <dgm:cxn modelId="{8066A337-B8E4-4943-8456-D455962446AB}" type="presParOf" srcId="{027D50FB-C99E-405E-8C21-4539F5E4862A}" destId="{0F94752B-B31C-46A0-B323-ECA3EFD0701C}" srcOrd="0" destOrd="0" presId="urn:microsoft.com/office/officeart/2005/8/layout/chevron2"/>
    <dgm:cxn modelId="{2EDEAFFE-FECD-F14A-829E-DE299B999EEB}" type="presParOf" srcId="{027D50FB-C99E-405E-8C21-4539F5E4862A}" destId="{2EC0234A-9ED3-460D-B328-CDC75E192BD2}"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7F6410C-4799-4FFD-A187-45E6B0EF4B3D}">
      <dsp:nvSpPr>
        <dsp:cNvPr id="0" name=""/>
        <dsp:cNvSpPr/>
      </dsp:nvSpPr>
      <dsp:spPr>
        <a:xfrm>
          <a:off x="1519041" y="1988"/>
          <a:ext cx="2938855" cy="1763313"/>
        </a:xfrm>
        <a:prstGeom prst="rect">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IE" sz="4300" kern="1200" dirty="0" smtClean="0"/>
            <a:t>Bullying Victim</a:t>
          </a:r>
          <a:endParaRPr lang="en-IE" sz="4300" kern="1200" dirty="0"/>
        </a:p>
      </dsp:txBody>
      <dsp:txXfrm>
        <a:off x="1519041" y="1988"/>
        <a:ext cx="2938855" cy="1763313"/>
      </dsp:txXfrm>
    </dsp:sp>
    <dsp:sp modelId="{CCAD413D-1F6E-4A60-AAB0-C03BA7663B12}">
      <dsp:nvSpPr>
        <dsp:cNvPr id="0" name=""/>
        <dsp:cNvSpPr/>
      </dsp:nvSpPr>
      <dsp:spPr>
        <a:xfrm>
          <a:off x="1519041" y="2059187"/>
          <a:ext cx="2938855" cy="1763313"/>
        </a:xfrm>
        <a:prstGeom prst="rect">
          <a:avLst/>
        </a:prstGeom>
        <a:solidFill>
          <a:srgbClr val="00206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IE" sz="4300" kern="1200" dirty="0" smtClean="0"/>
            <a:t>Bullying Perpetrator</a:t>
          </a:r>
          <a:endParaRPr lang="en-IE" sz="4300" kern="1200" dirty="0"/>
        </a:p>
      </dsp:txBody>
      <dsp:txXfrm>
        <a:off x="1519041" y="2059187"/>
        <a:ext cx="2938855" cy="1763313"/>
      </dsp:txXfrm>
    </dsp:sp>
    <dsp:sp modelId="{1D6817DA-E2A2-4E13-BB98-C20CB0825BAB}">
      <dsp:nvSpPr>
        <dsp:cNvPr id="0" name=""/>
        <dsp:cNvSpPr/>
      </dsp:nvSpPr>
      <dsp:spPr>
        <a:xfrm>
          <a:off x="1519041" y="4116386"/>
          <a:ext cx="2938855" cy="1763313"/>
        </a:xfrm>
        <a:prstGeom prst="rect">
          <a:avLst/>
        </a:prstGeom>
        <a:solidFill>
          <a:srgbClr val="DF145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IE" sz="4300" kern="1200" dirty="0" smtClean="0"/>
            <a:t>Bullying Bystander</a:t>
          </a:r>
          <a:endParaRPr lang="en-IE" sz="4300" kern="1200" dirty="0"/>
        </a:p>
      </dsp:txBody>
      <dsp:txXfrm>
        <a:off x="1519041" y="4116386"/>
        <a:ext cx="2938855" cy="176331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7F6410C-4799-4FFD-A187-45E6B0EF4B3D}">
      <dsp:nvSpPr>
        <dsp:cNvPr id="0" name=""/>
        <dsp:cNvSpPr/>
      </dsp:nvSpPr>
      <dsp:spPr>
        <a:xfrm>
          <a:off x="1519041" y="1988"/>
          <a:ext cx="2938855" cy="1763313"/>
        </a:xfrm>
        <a:prstGeom prst="rect">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IE" sz="4300" kern="1200" dirty="0" smtClean="0"/>
            <a:t>Bullying Victim</a:t>
          </a:r>
          <a:endParaRPr lang="en-IE" sz="4300" kern="1200" dirty="0"/>
        </a:p>
      </dsp:txBody>
      <dsp:txXfrm>
        <a:off x="1519041" y="1988"/>
        <a:ext cx="2938855" cy="1763313"/>
      </dsp:txXfrm>
    </dsp:sp>
    <dsp:sp modelId="{CCAD413D-1F6E-4A60-AAB0-C03BA7663B12}">
      <dsp:nvSpPr>
        <dsp:cNvPr id="0" name=""/>
        <dsp:cNvSpPr/>
      </dsp:nvSpPr>
      <dsp:spPr>
        <a:xfrm>
          <a:off x="1519041" y="2059187"/>
          <a:ext cx="2938855" cy="1763313"/>
        </a:xfrm>
        <a:prstGeom prst="rect">
          <a:avLst/>
        </a:prstGeom>
        <a:solidFill>
          <a:srgbClr val="00206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IE" sz="4300" kern="1200" dirty="0" smtClean="0"/>
            <a:t>Bullying Perpetrator</a:t>
          </a:r>
          <a:endParaRPr lang="en-IE" sz="4300" kern="1200" dirty="0"/>
        </a:p>
      </dsp:txBody>
      <dsp:txXfrm>
        <a:off x="1519041" y="2059187"/>
        <a:ext cx="2938855" cy="1763313"/>
      </dsp:txXfrm>
    </dsp:sp>
    <dsp:sp modelId="{1D6817DA-E2A2-4E13-BB98-C20CB0825BAB}">
      <dsp:nvSpPr>
        <dsp:cNvPr id="0" name=""/>
        <dsp:cNvSpPr/>
      </dsp:nvSpPr>
      <dsp:spPr>
        <a:xfrm>
          <a:off x="1519041" y="4116386"/>
          <a:ext cx="2938855" cy="1763313"/>
        </a:xfrm>
        <a:prstGeom prst="rect">
          <a:avLst/>
        </a:prstGeom>
        <a:solidFill>
          <a:srgbClr val="DF145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IE" sz="4300" kern="1200" dirty="0" smtClean="0"/>
            <a:t>Bullying Bystander</a:t>
          </a:r>
          <a:endParaRPr lang="en-IE" sz="4300" kern="1200" dirty="0"/>
        </a:p>
      </dsp:txBody>
      <dsp:txXfrm>
        <a:off x="1519041" y="4116386"/>
        <a:ext cx="2938855" cy="1763313"/>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7F6410C-4799-4FFD-A187-45E6B0EF4B3D}">
      <dsp:nvSpPr>
        <dsp:cNvPr id="0" name=""/>
        <dsp:cNvSpPr/>
      </dsp:nvSpPr>
      <dsp:spPr>
        <a:xfrm>
          <a:off x="1519041" y="1988"/>
          <a:ext cx="2938855" cy="1763313"/>
        </a:xfrm>
        <a:prstGeom prst="rect">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IE" sz="4300" kern="1200" dirty="0" smtClean="0"/>
            <a:t>Bullying Victim</a:t>
          </a:r>
          <a:endParaRPr lang="en-IE" sz="4300" kern="1200" dirty="0"/>
        </a:p>
      </dsp:txBody>
      <dsp:txXfrm>
        <a:off x="1519041" y="1988"/>
        <a:ext cx="2938855" cy="1763313"/>
      </dsp:txXfrm>
    </dsp:sp>
    <dsp:sp modelId="{CCAD413D-1F6E-4A60-AAB0-C03BA7663B12}">
      <dsp:nvSpPr>
        <dsp:cNvPr id="0" name=""/>
        <dsp:cNvSpPr/>
      </dsp:nvSpPr>
      <dsp:spPr>
        <a:xfrm>
          <a:off x="1519041" y="2059187"/>
          <a:ext cx="2938855" cy="1763313"/>
        </a:xfrm>
        <a:prstGeom prst="rect">
          <a:avLst/>
        </a:prstGeom>
        <a:solidFill>
          <a:srgbClr val="00206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IE" sz="4300" kern="1200" dirty="0" smtClean="0"/>
            <a:t>Bullying Perpetrator</a:t>
          </a:r>
          <a:endParaRPr lang="en-IE" sz="4300" kern="1200" dirty="0"/>
        </a:p>
      </dsp:txBody>
      <dsp:txXfrm>
        <a:off x="1519041" y="2059187"/>
        <a:ext cx="2938855" cy="1763313"/>
      </dsp:txXfrm>
    </dsp:sp>
    <dsp:sp modelId="{1D6817DA-E2A2-4E13-BB98-C20CB0825BAB}">
      <dsp:nvSpPr>
        <dsp:cNvPr id="0" name=""/>
        <dsp:cNvSpPr/>
      </dsp:nvSpPr>
      <dsp:spPr>
        <a:xfrm>
          <a:off x="1519041" y="4116386"/>
          <a:ext cx="2938855" cy="1763313"/>
        </a:xfrm>
        <a:prstGeom prst="rect">
          <a:avLst/>
        </a:prstGeom>
        <a:solidFill>
          <a:srgbClr val="DF145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IE" sz="4300" kern="1200" dirty="0" smtClean="0"/>
            <a:t>Bullying Bystander</a:t>
          </a:r>
          <a:endParaRPr lang="en-IE" sz="4300" kern="1200" dirty="0"/>
        </a:p>
      </dsp:txBody>
      <dsp:txXfrm>
        <a:off x="1519041" y="4116386"/>
        <a:ext cx="2938855" cy="1763313"/>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7F6410C-4799-4FFD-A187-45E6B0EF4B3D}">
      <dsp:nvSpPr>
        <dsp:cNvPr id="0" name=""/>
        <dsp:cNvSpPr/>
      </dsp:nvSpPr>
      <dsp:spPr>
        <a:xfrm>
          <a:off x="1519041" y="1988"/>
          <a:ext cx="2938855" cy="1763313"/>
        </a:xfrm>
        <a:prstGeom prst="rect">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IE" sz="4300" kern="1200" dirty="0" smtClean="0"/>
            <a:t>Bullying Victim</a:t>
          </a:r>
          <a:endParaRPr lang="en-IE" sz="4300" kern="1200" dirty="0"/>
        </a:p>
      </dsp:txBody>
      <dsp:txXfrm>
        <a:off x="1519041" y="1988"/>
        <a:ext cx="2938855" cy="1763313"/>
      </dsp:txXfrm>
    </dsp:sp>
    <dsp:sp modelId="{CCAD413D-1F6E-4A60-AAB0-C03BA7663B12}">
      <dsp:nvSpPr>
        <dsp:cNvPr id="0" name=""/>
        <dsp:cNvSpPr/>
      </dsp:nvSpPr>
      <dsp:spPr>
        <a:xfrm>
          <a:off x="1519041" y="2059187"/>
          <a:ext cx="2938855" cy="1763313"/>
        </a:xfrm>
        <a:prstGeom prst="rect">
          <a:avLst/>
        </a:prstGeom>
        <a:solidFill>
          <a:srgbClr val="00206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IE" sz="4300" kern="1200" dirty="0" smtClean="0"/>
            <a:t>Bullying Perpetrator</a:t>
          </a:r>
          <a:endParaRPr lang="en-IE" sz="4300" kern="1200" dirty="0"/>
        </a:p>
      </dsp:txBody>
      <dsp:txXfrm>
        <a:off x="1519041" y="2059187"/>
        <a:ext cx="2938855" cy="1763313"/>
      </dsp:txXfrm>
    </dsp:sp>
    <dsp:sp modelId="{1D6817DA-E2A2-4E13-BB98-C20CB0825BAB}">
      <dsp:nvSpPr>
        <dsp:cNvPr id="0" name=""/>
        <dsp:cNvSpPr/>
      </dsp:nvSpPr>
      <dsp:spPr>
        <a:xfrm>
          <a:off x="1519041" y="4116386"/>
          <a:ext cx="2938855" cy="1763313"/>
        </a:xfrm>
        <a:prstGeom prst="rect">
          <a:avLst/>
        </a:prstGeom>
        <a:solidFill>
          <a:srgbClr val="DF145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IE" sz="4300" kern="1200" dirty="0" smtClean="0"/>
            <a:t>Bullying Bystander</a:t>
          </a:r>
          <a:endParaRPr lang="en-IE" sz="4300" kern="1200" dirty="0"/>
        </a:p>
      </dsp:txBody>
      <dsp:txXfrm>
        <a:off x="1519041" y="4116386"/>
        <a:ext cx="2938855" cy="1763313"/>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F6ECFB2-F635-4B62-9173-E3BE83F89DF6}">
      <dsp:nvSpPr>
        <dsp:cNvPr id="0" name=""/>
        <dsp:cNvSpPr/>
      </dsp:nvSpPr>
      <dsp:spPr>
        <a:xfrm rot="5400000">
          <a:off x="-176647" y="177697"/>
          <a:ext cx="1177649" cy="824354"/>
        </a:xfrm>
        <a:prstGeom prst="chevron">
          <a:avLst/>
        </a:prstGeom>
        <a:solidFill>
          <a:srgbClr val="DF145E"/>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IE" sz="2300" kern="1200" dirty="0" smtClean="0"/>
            <a:t>1.</a:t>
          </a:r>
          <a:endParaRPr lang="en-IE" sz="2300" kern="1200" dirty="0"/>
        </a:p>
      </dsp:txBody>
      <dsp:txXfrm rot="5400000">
        <a:off x="-176647" y="177697"/>
        <a:ext cx="1177649" cy="824354"/>
      </dsp:txXfrm>
    </dsp:sp>
    <dsp:sp modelId="{ECEEEDB8-7E97-48BD-96AF-8DB4582EEE62}">
      <dsp:nvSpPr>
        <dsp:cNvPr id="0" name=""/>
        <dsp:cNvSpPr/>
      </dsp:nvSpPr>
      <dsp:spPr>
        <a:xfrm rot="5400000">
          <a:off x="5813021" y="-4987616"/>
          <a:ext cx="765472" cy="10742805"/>
        </a:xfrm>
        <a:prstGeom prst="round2SameRect">
          <a:avLst/>
        </a:prstGeom>
        <a:solidFill>
          <a:schemeClr val="lt1">
            <a:alpha val="90000"/>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n-IE" sz="2100" kern="1200" dirty="0" smtClean="0">
              <a:latin typeface="+mn-lt"/>
            </a:rPr>
            <a:t>Inform yourself about mobile phone and Internet use and safety -  Read your child’s mobile phone manual;</a:t>
          </a:r>
          <a:endParaRPr lang="en-IE" sz="2100" kern="1200" dirty="0"/>
        </a:p>
      </dsp:txBody>
      <dsp:txXfrm rot="5400000">
        <a:off x="5813021" y="-4987616"/>
        <a:ext cx="765472" cy="10742805"/>
      </dsp:txXfrm>
    </dsp:sp>
    <dsp:sp modelId="{79F830BE-C083-48DD-A9A7-0617B6EC8508}">
      <dsp:nvSpPr>
        <dsp:cNvPr id="0" name=""/>
        <dsp:cNvSpPr/>
      </dsp:nvSpPr>
      <dsp:spPr>
        <a:xfrm rot="5400000">
          <a:off x="-176647" y="1153944"/>
          <a:ext cx="1177649" cy="824354"/>
        </a:xfrm>
        <a:prstGeom prst="chevron">
          <a:avLst/>
        </a:prstGeom>
        <a:solidFill>
          <a:srgbClr val="7030A0"/>
        </a:solidFill>
        <a:ln w="12700" cap="flat" cmpd="sng" algn="ctr">
          <a:solidFill>
            <a:schemeClr val="accent1">
              <a:shade val="80000"/>
              <a:hueOff val="306786"/>
              <a:satOff val="-3240"/>
              <a:lumOff val="1577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IE" sz="2300" kern="1200" dirty="0" smtClean="0"/>
            <a:t>2.</a:t>
          </a:r>
          <a:endParaRPr lang="en-IE" sz="2300" kern="1200" dirty="0"/>
        </a:p>
      </dsp:txBody>
      <dsp:txXfrm rot="5400000">
        <a:off x="-176647" y="1153944"/>
        <a:ext cx="1177649" cy="824354"/>
      </dsp:txXfrm>
    </dsp:sp>
    <dsp:sp modelId="{D9AB4248-7DB1-44F2-9117-3E474228498E}">
      <dsp:nvSpPr>
        <dsp:cNvPr id="0" name=""/>
        <dsp:cNvSpPr/>
      </dsp:nvSpPr>
      <dsp:spPr>
        <a:xfrm rot="5400000">
          <a:off x="5813021" y="-4011369"/>
          <a:ext cx="765472" cy="10742805"/>
        </a:xfrm>
        <a:prstGeom prst="round2SameRect">
          <a:avLst/>
        </a:prstGeom>
        <a:solidFill>
          <a:schemeClr val="lt1">
            <a:alpha val="90000"/>
            <a:hueOff val="0"/>
            <a:satOff val="0"/>
            <a:lumOff val="0"/>
            <a:alphaOff val="0"/>
          </a:schemeClr>
        </a:solidFill>
        <a:ln w="12700" cap="flat" cmpd="sng" algn="ctr">
          <a:solidFill>
            <a:schemeClr val="accent1">
              <a:shade val="80000"/>
              <a:hueOff val="306786"/>
              <a:satOff val="-3240"/>
              <a:lumOff val="1577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n-IE" sz="2100" kern="1200" dirty="0" smtClean="0">
              <a:latin typeface="+mn-lt"/>
            </a:rPr>
            <a:t>Make sure your child or teen understands the importance of Internet and mobile safety - Don’t take it for granted your child knows how to avoid the pitfalls of electronic communication. </a:t>
          </a:r>
          <a:endParaRPr lang="en-IE" sz="2100" kern="1200" dirty="0"/>
        </a:p>
      </dsp:txBody>
      <dsp:txXfrm rot="5400000">
        <a:off x="5813021" y="-4011369"/>
        <a:ext cx="765472" cy="10742805"/>
      </dsp:txXfrm>
    </dsp:sp>
    <dsp:sp modelId="{6F5AE497-FD2C-4BF1-84FE-B2BFA741C719}">
      <dsp:nvSpPr>
        <dsp:cNvPr id="0" name=""/>
        <dsp:cNvSpPr/>
      </dsp:nvSpPr>
      <dsp:spPr>
        <a:xfrm rot="5400000">
          <a:off x="-176647" y="2130190"/>
          <a:ext cx="1177649" cy="824354"/>
        </a:xfrm>
        <a:prstGeom prst="chevron">
          <a:avLst/>
        </a:prstGeom>
        <a:solidFill>
          <a:srgbClr val="002060"/>
        </a:solidFill>
        <a:ln w="12700" cap="flat" cmpd="sng" algn="ctr">
          <a:solidFill>
            <a:schemeClr val="accent1">
              <a:shade val="80000"/>
              <a:hueOff val="613572"/>
              <a:satOff val="-6479"/>
              <a:lumOff val="3154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IE" sz="2300" kern="1200" dirty="0" smtClean="0"/>
            <a:t>3.</a:t>
          </a:r>
          <a:endParaRPr lang="en-IE" sz="2300" kern="1200" dirty="0"/>
        </a:p>
      </dsp:txBody>
      <dsp:txXfrm rot="5400000">
        <a:off x="-176647" y="2130190"/>
        <a:ext cx="1177649" cy="824354"/>
      </dsp:txXfrm>
    </dsp:sp>
    <dsp:sp modelId="{41BDF846-6570-4ED4-BC14-A343BE4B16E3}">
      <dsp:nvSpPr>
        <dsp:cNvPr id="0" name=""/>
        <dsp:cNvSpPr/>
      </dsp:nvSpPr>
      <dsp:spPr>
        <a:xfrm rot="5400000">
          <a:off x="5813021" y="-3035122"/>
          <a:ext cx="765472" cy="10742805"/>
        </a:xfrm>
        <a:prstGeom prst="round2SameRect">
          <a:avLst/>
        </a:prstGeom>
        <a:solidFill>
          <a:schemeClr val="lt1">
            <a:alpha val="90000"/>
            <a:hueOff val="0"/>
            <a:satOff val="0"/>
            <a:lumOff val="0"/>
            <a:alphaOff val="0"/>
          </a:schemeClr>
        </a:solidFill>
        <a:ln w="12700" cap="flat" cmpd="sng" algn="ctr">
          <a:solidFill>
            <a:schemeClr val="accent1">
              <a:shade val="80000"/>
              <a:hueOff val="613572"/>
              <a:satOff val="-6479"/>
              <a:lumOff val="3154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n-IE" sz="2100" kern="1200" dirty="0" smtClean="0">
              <a:latin typeface="+mn-lt"/>
            </a:rPr>
            <a:t>Inform yourself about blocking devices, which will help to block unwanted and abusive calls - The </a:t>
          </a:r>
          <a:r>
            <a:rPr lang="en-IE" sz="2100" kern="1200" dirty="0" err="1" smtClean="0">
              <a:latin typeface="+mn-lt"/>
            </a:rPr>
            <a:t>vMad</a:t>
          </a:r>
          <a:r>
            <a:rPr lang="en-IE" sz="2100" kern="1200" dirty="0" smtClean="0">
              <a:latin typeface="+mn-lt"/>
            </a:rPr>
            <a:t> Bully Stop application allows your child to control who calls or sends them texts.</a:t>
          </a:r>
          <a:endParaRPr lang="en-IE" sz="2100" kern="1200" dirty="0"/>
        </a:p>
      </dsp:txBody>
      <dsp:txXfrm rot="5400000">
        <a:off x="5813021" y="-3035122"/>
        <a:ext cx="765472" cy="10742805"/>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F6ECFB2-F635-4B62-9173-E3BE83F89DF6}">
      <dsp:nvSpPr>
        <dsp:cNvPr id="0" name=""/>
        <dsp:cNvSpPr/>
      </dsp:nvSpPr>
      <dsp:spPr>
        <a:xfrm rot="5400000">
          <a:off x="-242552" y="247591"/>
          <a:ext cx="1617014" cy="1131910"/>
        </a:xfrm>
        <a:prstGeom prst="chevron">
          <a:avLst/>
        </a:prstGeom>
        <a:solidFill>
          <a:srgbClr val="DF145E"/>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n-IE" sz="3100" kern="1200" dirty="0" smtClean="0"/>
            <a:t>4.</a:t>
          </a:r>
          <a:endParaRPr lang="en-IE" sz="3100" kern="1200" dirty="0"/>
        </a:p>
      </dsp:txBody>
      <dsp:txXfrm rot="5400000">
        <a:off x="-242552" y="247591"/>
        <a:ext cx="1617014" cy="1131910"/>
      </dsp:txXfrm>
    </dsp:sp>
    <dsp:sp modelId="{ECEEEDB8-7E97-48BD-96AF-8DB4582EEE62}">
      <dsp:nvSpPr>
        <dsp:cNvPr id="0" name=""/>
        <dsp:cNvSpPr/>
      </dsp:nvSpPr>
      <dsp:spPr>
        <a:xfrm rot="5400000">
          <a:off x="5869725" y="-4732775"/>
          <a:ext cx="1051059" cy="10526689"/>
        </a:xfrm>
        <a:prstGeom prst="round2SameRect">
          <a:avLst/>
        </a:prstGeom>
        <a:solidFill>
          <a:schemeClr val="lt1">
            <a:alpha val="90000"/>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IE" sz="2000" kern="1200" dirty="0" smtClean="0">
              <a:latin typeface="+mn-lt"/>
            </a:rPr>
            <a:t>Encourage open and non-judgmental communication with your child and teenager - Talk to your child about their online friends and activities and ask if they have seen abusive and hurtful texts or postings. </a:t>
          </a:r>
          <a:endParaRPr lang="en-IE" sz="2000" kern="1200" dirty="0"/>
        </a:p>
      </dsp:txBody>
      <dsp:txXfrm rot="5400000">
        <a:off x="5869725" y="-4732775"/>
        <a:ext cx="1051059" cy="10526689"/>
      </dsp:txXfrm>
    </dsp:sp>
    <dsp:sp modelId="{79F830BE-C083-48DD-A9A7-0617B6EC8508}">
      <dsp:nvSpPr>
        <dsp:cNvPr id="0" name=""/>
        <dsp:cNvSpPr/>
      </dsp:nvSpPr>
      <dsp:spPr>
        <a:xfrm rot="5400000">
          <a:off x="-377354" y="2122070"/>
          <a:ext cx="1886619" cy="1131910"/>
        </a:xfrm>
        <a:prstGeom prst="chevron">
          <a:avLst/>
        </a:prstGeom>
        <a:solidFill>
          <a:srgbClr val="7030A0"/>
        </a:solidFill>
        <a:ln w="12700" cap="flat" cmpd="sng" algn="ctr">
          <a:solidFill>
            <a:schemeClr val="accent1">
              <a:shade val="80000"/>
              <a:hueOff val="306786"/>
              <a:satOff val="-3240"/>
              <a:lumOff val="1577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n-IE" sz="3100" kern="1200" dirty="0" smtClean="0"/>
            <a:t>5.</a:t>
          </a:r>
          <a:endParaRPr lang="en-IE" sz="3100" kern="1200" dirty="0"/>
        </a:p>
      </dsp:txBody>
      <dsp:txXfrm rot="5400000">
        <a:off x="-377354" y="2122070"/>
        <a:ext cx="1886619" cy="1131910"/>
      </dsp:txXfrm>
    </dsp:sp>
    <dsp:sp modelId="{D9AB4248-7DB1-44F2-9117-3E474228498E}">
      <dsp:nvSpPr>
        <dsp:cNvPr id="0" name=""/>
        <dsp:cNvSpPr/>
      </dsp:nvSpPr>
      <dsp:spPr>
        <a:xfrm rot="5400000">
          <a:off x="5423226" y="-2850907"/>
          <a:ext cx="1898370" cy="10526689"/>
        </a:xfrm>
        <a:prstGeom prst="round2SameRect">
          <a:avLst/>
        </a:prstGeom>
        <a:solidFill>
          <a:schemeClr val="lt1">
            <a:alpha val="90000"/>
            <a:hueOff val="0"/>
            <a:satOff val="0"/>
            <a:lumOff val="0"/>
            <a:alphaOff val="0"/>
          </a:schemeClr>
        </a:solidFill>
        <a:ln w="12700" cap="flat" cmpd="sng" algn="ctr">
          <a:solidFill>
            <a:schemeClr val="accent1">
              <a:shade val="80000"/>
              <a:hueOff val="306786"/>
              <a:satOff val="-3240"/>
              <a:lumOff val="1577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IE" sz="2000" kern="1200" dirty="0" smtClean="0">
              <a:latin typeface="+mn-lt"/>
            </a:rPr>
            <a:t>Key advice for your child or teenager if targeted – Talk to your child and t</a:t>
          </a:r>
          <a:r>
            <a:rPr lang="en-IE" sz="2000" kern="1200" dirty="0" smtClean="0"/>
            <a:t>ell them not to feel ashamed - the shame lies with the perpetrator; Don’t reply to abusive or hurtful messages; Save the message and report it to the school, service provider or authorities if necessary; Report the threatening or offensive behaviour to parent, teacher or service provider;  if the cyber-bullying is very threatening and serious, contact your local Gardaí; help your child to block the sender. </a:t>
          </a:r>
          <a:endParaRPr lang="en-IE" sz="2000" kern="1200" dirty="0"/>
        </a:p>
      </dsp:txBody>
      <dsp:txXfrm rot="5400000">
        <a:off x="5423226" y="-2850907"/>
        <a:ext cx="1898370" cy="10526689"/>
      </dsp:txXfrm>
    </dsp:sp>
    <dsp:sp modelId="{6F5AE497-FD2C-4BF1-84FE-B2BFA741C719}">
      <dsp:nvSpPr>
        <dsp:cNvPr id="0" name=""/>
        <dsp:cNvSpPr/>
      </dsp:nvSpPr>
      <dsp:spPr>
        <a:xfrm rot="5400000">
          <a:off x="-242552" y="3837617"/>
          <a:ext cx="1617014" cy="1131910"/>
        </a:xfrm>
        <a:prstGeom prst="chevron">
          <a:avLst/>
        </a:prstGeom>
        <a:solidFill>
          <a:srgbClr val="002060"/>
        </a:solidFill>
        <a:ln w="12700" cap="flat" cmpd="sng" algn="ctr">
          <a:solidFill>
            <a:schemeClr val="accent1">
              <a:shade val="80000"/>
              <a:hueOff val="613572"/>
              <a:satOff val="-6479"/>
              <a:lumOff val="3154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n-IE" sz="3100" kern="1200" dirty="0" smtClean="0"/>
            <a:t>6.</a:t>
          </a:r>
          <a:endParaRPr lang="en-IE" sz="3100" kern="1200" dirty="0"/>
        </a:p>
      </dsp:txBody>
      <dsp:txXfrm rot="5400000">
        <a:off x="-242552" y="3837617"/>
        <a:ext cx="1617014" cy="1131910"/>
      </dsp:txXfrm>
    </dsp:sp>
    <dsp:sp modelId="{41BDF846-6570-4ED4-BC14-A343BE4B16E3}">
      <dsp:nvSpPr>
        <dsp:cNvPr id="0" name=""/>
        <dsp:cNvSpPr/>
      </dsp:nvSpPr>
      <dsp:spPr>
        <a:xfrm rot="5400000">
          <a:off x="5744843" y="-1021998"/>
          <a:ext cx="1300822" cy="10526689"/>
        </a:xfrm>
        <a:prstGeom prst="round2SameRect">
          <a:avLst/>
        </a:prstGeom>
        <a:solidFill>
          <a:schemeClr val="lt1">
            <a:alpha val="90000"/>
            <a:hueOff val="0"/>
            <a:satOff val="0"/>
            <a:lumOff val="0"/>
            <a:alphaOff val="0"/>
          </a:schemeClr>
        </a:solidFill>
        <a:ln w="12700" cap="flat" cmpd="sng" algn="ctr">
          <a:solidFill>
            <a:schemeClr val="accent1">
              <a:shade val="80000"/>
              <a:hueOff val="613572"/>
              <a:satOff val="-6479"/>
              <a:lumOff val="3154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IE" sz="2000" kern="1200" dirty="0" smtClean="0">
              <a:latin typeface="+mn-lt"/>
            </a:rPr>
            <a:t>Share evidence of cyber-bullying with the school - </a:t>
          </a:r>
          <a:r>
            <a:rPr lang="en-IE" sz="2000" kern="1200" dirty="0" smtClean="0">
              <a:solidFill>
                <a:schemeClr val="tx1"/>
              </a:solidFill>
              <a:effectLst/>
              <a:latin typeface="+mn-lt"/>
              <a:ea typeface="+mn-ea"/>
              <a:cs typeface="+mn-cs"/>
            </a:rPr>
            <a:t>Most often, those who cyber-bully also engage in traditional face to face bullying so it is important that the school gets to know about it so that they can apprehend the perpetrators. </a:t>
          </a:r>
          <a:endParaRPr lang="en-IE" sz="2000" kern="1200" dirty="0"/>
        </a:p>
      </dsp:txBody>
      <dsp:txXfrm rot="5400000">
        <a:off x="5744843" y="-1021998"/>
        <a:ext cx="1300822" cy="10526689"/>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C8EA319-267E-4AFB-9868-5DD0280E9FCE}">
      <dsp:nvSpPr>
        <dsp:cNvPr id="0" name=""/>
        <dsp:cNvSpPr/>
      </dsp:nvSpPr>
      <dsp:spPr>
        <a:xfrm rot="5400000">
          <a:off x="-225563" y="228871"/>
          <a:ext cx="1503753" cy="1052627"/>
        </a:xfrm>
        <a:prstGeom prst="chevron">
          <a:avLst/>
        </a:prstGeom>
        <a:solidFill>
          <a:srgbClr val="FF9933"/>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n-IE" sz="2900" kern="1200" dirty="0" smtClean="0"/>
            <a:t>7.</a:t>
          </a:r>
          <a:endParaRPr lang="en-IE" sz="2900" kern="1200" dirty="0"/>
        </a:p>
      </dsp:txBody>
      <dsp:txXfrm rot="5400000">
        <a:off x="-225563" y="228871"/>
        <a:ext cx="1503753" cy="1052627"/>
      </dsp:txXfrm>
    </dsp:sp>
    <dsp:sp modelId="{5F81C922-D62B-4796-ACEC-9929F72B0D87}">
      <dsp:nvSpPr>
        <dsp:cNvPr id="0" name=""/>
        <dsp:cNvSpPr/>
      </dsp:nvSpPr>
      <dsp:spPr>
        <a:xfrm rot="5400000">
          <a:off x="5901183" y="-4845247"/>
          <a:ext cx="977439" cy="10674552"/>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n-IE" sz="2100" kern="1200" dirty="0" smtClean="0"/>
            <a:t>Make sure your child and teenager understands that you disapprove of cyber-bullying - It is important that children and teens learn to respect each other;</a:t>
          </a:r>
          <a:endParaRPr lang="en-IE" sz="2100" kern="1200" dirty="0"/>
        </a:p>
      </dsp:txBody>
      <dsp:txXfrm rot="5400000">
        <a:off x="5901183" y="-4845247"/>
        <a:ext cx="977439" cy="10674552"/>
      </dsp:txXfrm>
    </dsp:sp>
    <dsp:sp modelId="{87F02426-B17B-4DA0-A4A3-E5B322FA0340}">
      <dsp:nvSpPr>
        <dsp:cNvPr id="0" name=""/>
        <dsp:cNvSpPr/>
      </dsp:nvSpPr>
      <dsp:spPr>
        <a:xfrm rot="5400000">
          <a:off x="-225563" y="1588504"/>
          <a:ext cx="1503753" cy="1052627"/>
        </a:xfrm>
        <a:prstGeom prst="chevron">
          <a:avLst/>
        </a:prstGeom>
        <a:solidFill>
          <a:srgbClr val="DF145E"/>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n-IE" sz="2900" kern="1200" dirty="0" smtClean="0"/>
            <a:t>8.</a:t>
          </a:r>
          <a:endParaRPr lang="en-IE" sz="2900" kern="1200" dirty="0"/>
        </a:p>
      </dsp:txBody>
      <dsp:txXfrm rot="5400000">
        <a:off x="-225563" y="1588504"/>
        <a:ext cx="1503753" cy="1052627"/>
      </dsp:txXfrm>
    </dsp:sp>
    <dsp:sp modelId="{B2A60728-9D25-4638-9991-963A12EC2A99}">
      <dsp:nvSpPr>
        <dsp:cNvPr id="0" name=""/>
        <dsp:cNvSpPr/>
      </dsp:nvSpPr>
      <dsp:spPr>
        <a:xfrm rot="5400000">
          <a:off x="5901183" y="-3485614"/>
          <a:ext cx="977439" cy="10674552"/>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n-IE" sz="2100" kern="1200" dirty="0" smtClean="0"/>
            <a:t>Administer consequences for breaking the rules of cyber-safety;</a:t>
          </a:r>
          <a:endParaRPr lang="en-IE" sz="2100" kern="1200" dirty="0"/>
        </a:p>
      </dsp:txBody>
      <dsp:txXfrm rot="5400000">
        <a:off x="5901183" y="-3485614"/>
        <a:ext cx="977439" cy="10674552"/>
      </dsp:txXfrm>
    </dsp:sp>
    <dsp:sp modelId="{BED4F893-E072-4279-A4E7-90F29A7F0AA4}">
      <dsp:nvSpPr>
        <dsp:cNvPr id="0" name=""/>
        <dsp:cNvSpPr/>
      </dsp:nvSpPr>
      <dsp:spPr>
        <a:xfrm rot="5400000">
          <a:off x="-225563" y="2948137"/>
          <a:ext cx="1503753" cy="1052627"/>
        </a:xfrm>
        <a:prstGeom prst="chevron">
          <a:avLst/>
        </a:prstGeom>
        <a:solidFill>
          <a:srgbClr val="7030A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n-IE" sz="2900" kern="1200" dirty="0" smtClean="0"/>
            <a:t>9.</a:t>
          </a:r>
          <a:endParaRPr lang="en-IE" sz="2900" kern="1200" dirty="0"/>
        </a:p>
      </dsp:txBody>
      <dsp:txXfrm rot="5400000">
        <a:off x="-225563" y="2948137"/>
        <a:ext cx="1503753" cy="1052627"/>
      </dsp:txXfrm>
    </dsp:sp>
    <dsp:sp modelId="{8BF1AA74-5FD1-4D59-91C1-35D20BB75FF5}">
      <dsp:nvSpPr>
        <dsp:cNvPr id="0" name=""/>
        <dsp:cNvSpPr/>
      </dsp:nvSpPr>
      <dsp:spPr>
        <a:xfrm rot="5400000">
          <a:off x="5901183" y="-2125981"/>
          <a:ext cx="977439" cy="10674552"/>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n-IE" sz="2100" kern="1200" dirty="0" smtClean="0"/>
            <a:t>Have your child or teen understand that cyber-bullying can lead to a criminal offence - Any message that is grossly threatening or offensive could be investigated by the Gardaí</a:t>
          </a:r>
          <a:endParaRPr lang="en-IE" sz="2100" kern="1200" dirty="0"/>
        </a:p>
      </dsp:txBody>
      <dsp:txXfrm rot="5400000">
        <a:off x="5901183" y="-2125981"/>
        <a:ext cx="977439" cy="10674552"/>
      </dsp:txXfrm>
    </dsp:sp>
    <dsp:sp modelId="{0F94752B-B31C-46A0-B323-ECA3EFD0701C}">
      <dsp:nvSpPr>
        <dsp:cNvPr id="0" name=""/>
        <dsp:cNvSpPr/>
      </dsp:nvSpPr>
      <dsp:spPr>
        <a:xfrm rot="5400000">
          <a:off x="-225563" y="4307770"/>
          <a:ext cx="1503753" cy="1052627"/>
        </a:xfrm>
        <a:prstGeom prst="chevron">
          <a:avLst/>
        </a:prstGeom>
        <a:solidFill>
          <a:srgbClr val="00206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n-IE" sz="2900" kern="1200" dirty="0" smtClean="0"/>
            <a:t>10.</a:t>
          </a:r>
          <a:endParaRPr lang="en-IE" sz="2900" kern="1200" dirty="0"/>
        </a:p>
      </dsp:txBody>
      <dsp:txXfrm rot="5400000">
        <a:off x="-225563" y="4307770"/>
        <a:ext cx="1503753" cy="1052627"/>
      </dsp:txXfrm>
    </dsp:sp>
    <dsp:sp modelId="{2EC0234A-9ED3-460D-B328-CDC75E192BD2}">
      <dsp:nvSpPr>
        <dsp:cNvPr id="0" name=""/>
        <dsp:cNvSpPr/>
      </dsp:nvSpPr>
      <dsp:spPr>
        <a:xfrm rot="5400000">
          <a:off x="5901183" y="-766348"/>
          <a:ext cx="977439" cy="10674552"/>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n-IE" sz="2100" kern="1200" dirty="0" smtClean="0"/>
            <a:t>Keep up to date with the advances in electronic communication - Listen and learn from your child and together you can log onto websites to learn the pros and cons of e-communication </a:t>
          </a:r>
          <a:endParaRPr lang="en-IE" sz="2100" kern="1200" dirty="0"/>
        </a:p>
      </dsp:txBody>
      <dsp:txXfrm rot="5400000">
        <a:off x="5901183" y="-766348"/>
        <a:ext cx="977439" cy="10674552"/>
      </dsp:txXfrm>
    </dsp:sp>
  </dsp:spTree>
</dsp:drawing>
</file>

<file path=ppt/diagrams/layout1.xml><?xml version="1.0" encoding="utf-8"?>
<dgm:layoutDef xmlns:dgm="http://schemas.openxmlformats.org/drawingml/2006/diagram" xmlns:a="http://schemas.openxmlformats.org/drawingml/2006/main" uniqueId="urn:microsoft.com/office/officeart/2005/8/layout/default#14">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15">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16">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17">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516AB9-92E1-44AF-8FCB-F4272161EA9C}" type="datetimeFigureOut">
              <a:rPr lang="el-GR" smtClean="0"/>
              <a:pPr/>
              <a:t>9/27/16</a:t>
            </a:fld>
            <a:endParaRPr lang="el-G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124A4BF-87CB-4287-95AF-AD449D8A410F}" type="slidenum">
              <a:rPr lang="el-GR" smtClean="0"/>
              <a:pPr/>
              <a:t>‹#›</a:t>
            </a:fld>
            <a:endParaRPr lang="el-G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351165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B2EFE5-E9F2-43A5-8AF8-83A578357172}" type="datetimeFigureOut">
              <a:rPr lang="el-GR" smtClean="0"/>
              <a:pPr/>
              <a:t>9/27/16</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CF91B0-25AB-4DFA-B184-293DD156034C}" type="slidenum">
              <a:rPr lang="el-GR" smtClean="0"/>
              <a:pPr/>
              <a:t>‹#›</a:t>
            </a:fld>
            <a:endParaRPr lang="el-G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932819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mj-lt"/>
              <a:buNone/>
            </a:pPr>
            <a:r>
              <a:rPr lang="en-IE" b="1" dirty="0" smtClean="0"/>
              <a:t>Unit Overview:</a:t>
            </a:r>
          </a:p>
          <a:p>
            <a:pPr marL="0" indent="0">
              <a:buFont typeface="+mj-lt"/>
              <a:buNone/>
            </a:pPr>
            <a:r>
              <a:rPr lang="en-IE" dirty="0" smtClean="0"/>
              <a:t>This unit forms part of Module 3 which aims to equip Parents with the necessary knowledge, tools and competences to effectively and efficiently manage bullying episodes their child may face. This unit is divided in two parts.  The first part provides parents with tools to combat bullying and help them to support their children.  The second part of the unit is dedicated to the issue of cyberbullying. </a:t>
            </a:r>
          </a:p>
          <a:p>
            <a:pPr marL="0" indent="0">
              <a:buFont typeface="+mj-lt"/>
              <a:buNone/>
            </a:pPr>
            <a:endParaRPr lang="en-IE" dirty="0" smtClean="0"/>
          </a:p>
          <a:p>
            <a:pPr marL="0" indent="0">
              <a:buFont typeface="+mj-lt"/>
              <a:buNone/>
            </a:pPr>
            <a:r>
              <a:rPr lang="en-IE" dirty="0" smtClean="0"/>
              <a:t>This unit has been designed for parents with children aged between 6 and 14.</a:t>
            </a:r>
          </a:p>
          <a:p>
            <a:pPr marL="342900" indent="-342900">
              <a:buFont typeface="+mj-lt"/>
              <a:buAutoNum type="arabicPeriod"/>
            </a:pPr>
            <a:endParaRPr lang="en-IE" dirty="0" smtClean="0"/>
          </a:p>
          <a:p>
            <a:pPr marL="0" indent="0">
              <a:buFont typeface="+mj-lt"/>
              <a:buNone/>
            </a:pPr>
            <a:r>
              <a:rPr lang="en-IE" b="1" dirty="0" smtClean="0"/>
              <a:t>Learning Objectives:</a:t>
            </a:r>
          </a:p>
          <a:p>
            <a:pPr marL="342900" indent="-342900">
              <a:buFont typeface="+mj-lt"/>
              <a:buAutoNum type="arabicPeriod"/>
            </a:pPr>
            <a:r>
              <a:rPr lang="en-IE" dirty="0" smtClean="0"/>
              <a:t>Understand how to react appropriately to bullying</a:t>
            </a:r>
          </a:p>
          <a:p>
            <a:pPr marL="342900" indent="-342900">
              <a:buFont typeface="+mj-lt"/>
              <a:buAutoNum type="arabicPeriod"/>
            </a:pPr>
            <a:r>
              <a:rPr lang="en-IE" dirty="0" smtClean="0"/>
              <a:t>Support children in the right way</a:t>
            </a:r>
          </a:p>
          <a:p>
            <a:pPr marL="342900" indent="-342900">
              <a:buFont typeface="+mj-lt"/>
              <a:buAutoNum type="arabicPeriod"/>
            </a:pPr>
            <a:r>
              <a:rPr lang="en-IE" dirty="0" smtClean="0"/>
              <a:t>Know how to work with children to prevent cyberbullying and how to respond effectively when it occurs.</a:t>
            </a:r>
          </a:p>
          <a:p>
            <a:endParaRPr lang="en-US" dirty="0"/>
          </a:p>
        </p:txBody>
      </p:sp>
      <p:sp>
        <p:nvSpPr>
          <p:cNvPr id="4" name="Slide Number Placeholder 3"/>
          <p:cNvSpPr>
            <a:spLocks noGrp="1"/>
          </p:cNvSpPr>
          <p:nvPr>
            <p:ph type="sldNum" sz="quarter" idx="10"/>
          </p:nvPr>
        </p:nvSpPr>
        <p:spPr/>
        <p:txBody>
          <a:bodyPr/>
          <a:lstStyle/>
          <a:p>
            <a:fld id="{C6CF91B0-25AB-4DFA-B184-293DD156034C}" type="slidenum">
              <a:rPr lang="el-GR" smtClean="0"/>
              <a:pPr/>
              <a:t>2</a:t>
            </a:fld>
            <a:endParaRPr lang="el-G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latin typeface="+mn-lt"/>
              </a:rPr>
              <a:t>Before</a:t>
            </a:r>
            <a:r>
              <a:rPr lang="en-US" sz="1400" b="0" baseline="0" dirty="0" smtClean="0">
                <a:latin typeface="+mn-lt"/>
              </a:rPr>
              <a:t> we discuss how </a:t>
            </a:r>
            <a:r>
              <a:rPr lang="en-US" sz="1400" b="0" baseline="0" dirty="0" err="1" smtClean="0">
                <a:latin typeface="+mn-lt"/>
              </a:rPr>
              <a:t>Cyberbullying</a:t>
            </a:r>
            <a:r>
              <a:rPr lang="en-US" sz="1400" b="0" baseline="0" dirty="0" smtClean="0">
                <a:latin typeface="+mn-lt"/>
              </a:rPr>
              <a:t> can affect your child, it is important that we understand what </a:t>
            </a:r>
            <a:r>
              <a:rPr lang="en-US" sz="1400" b="0" baseline="0" dirty="0" err="1" smtClean="0">
                <a:latin typeface="+mn-lt"/>
              </a:rPr>
              <a:t>Cyberbullying</a:t>
            </a:r>
            <a:r>
              <a:rPr lang="en-US" sz="1400" b="0" baseline="0" dirty="0" smtClean="0">
                <a:latin typeface="+mn-lt"/>
              </a:rPr>
              <a:t> is to see some examples of this type of bullying </a:t>
            </a:r>
            <a:r>
              <a:rPr lang="en-US" sz="1400" b="0" baseline="0" dirty="0" err="1" smtClean="0">
                <a:latin typeface="+mn-lt"/>
              </a:rPr>
              <a:t>behaviour</a:t>
            </a:r>
            <a:r>
              <a:rPr lang="en-US" sz="1400" b="0" baseline="0" dirty="0" smtClean="0">
                <a:latin typeface="+mn-lt"/>
              </a:rPr>
              <a:t>.</a:t>
            </a:r>
            <a:r>
              <a:rPr lang="en-US" sz="1200" b="0" baseline="0" dirty="0" smtClean="0">
                <a:latin typeface="+mn-lt"/>
              </a:rPr>
              <a:t>  So what is </a:t>
            </a:r>
            <a:r>
              <a:rPr lang="en-IE" sz="1200" dirty="0" smtClean="0">
                <a:latin typeface="+mn-lt"/>
              </a:rPr>
              <a:t>Cyberbullying?  Cyberbullying is an aggressive, intentional act that is carried out by one or several people, using electronic devices against a victim who cannot easily defend him or herself. </a:t>
            </a:r>
            <a:r>
              <a:rPr lang="en-IE" sz="1200" kern="1200" dirty="0" smtClean="0">
                <a:solidFill>
                  <a:schemeClr val="tx1"/>
                </a:solidFill>
                <a:effectLst/>
                <a:latin typeface="+mn-lt"/>
                <a:ea typeface="+mn-ea"/>
                <a:cs typeface="+mn-cs"/>
              </a:rPr>
              <a:t>Cyber-bullying can consist of threats, insulting embarrassing and humiliating messages, pictures or video clips, defamation and impersonation. Insults can be prejudice based, expressing racist, sexist, and homophobic and other forms of discrimination. </a:t>
            </a:r>
          </a:p>
          <a:p>
            <a:pPr marL="0" marR="0" indent="0" algn="l" defTabSz="914400" rtl="0" eaLnBrk="1" fontAlgn="auto" latinLnBrk="0" hangingPunct="1">
              <a:lnSpc>
                <a:spcPct val="100000"/>
              </a:lnSpc>
              <a:spcBef>
                <a:spcPts val="0"/>
              </a:spcBef>
              <a:spcAft>
                <a:spcPts val="0"/>
              </a:spcAft>
              <a:buClrTx/>
              <a:buSzTx/>
              <a:buFontTx/>
              <a:buNone/>
              <a:tabLst/>
              <a:defRPr/>
            </a:pPr>
            <a:r>
              <a:rPr lang="en-IE" sz="1200" dirty="0" smtClean="0">
                <a:latin typeface="+mn-lt"/>
              </a:rPr>
              <a:t> </a:t>
            </a:r>
            <a:r>
              <a:rPr lang="en-IE" sz="1200" dirty="0" smtClean="0"/>
              <a:t>Some methods of cyber bullying include; phone calls, text messages, emails, instant messaging using text, picture or video, and on social networks such as Facebook, Twitter, Instagram, Snapchat, etc. </a:t>
            </a:r>
          </a:p>
          <a:p>
            <a:endParaRPr lang="en-US" dirty="0"/>
          </a:p>
        </p:txBody>
      </p:sp>
      <p:sp>
        <p:nvSpPr>
          <p:cNvPr id="4" name="Slide Number Placeholder 3"/>
          <p:cNvSpPr>
            <a:spLocks noGrp="1"/>
          </p:cNvSpPr>
          <p:nvPr>
            <p:ph type="sldNum" sz="quarter" idx="10"/>
          </p:nvPr>
        </p:nvSpPr>
        <p:spPr/>
        <p:txBody>
          <a:bodyPr/>
          <a:lstStyle/>
          <a:p>
            <a:fld id="{C6CF91B0-25AB-4DFA-B184-293DD156034C}" type="slidenum">
              <a:rPr lang="el-GR" smtClean="0"/>
              <a:pPr/>
              <a:t>11</a:t>
            </a:fld>
            <a:endParaRPr lang="el-G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lgn="l">
              <a:buFont typeface="Wingdings" panose="05000000000000000000" pitchFamily="2" charset="2"/>
              <a:buNone/>
            </a:pPr>
            <a:r>
              <a:rPr lang="en-IE" sz="1200" dirty="0" smtClean="0">
                <a:latin typeface="+mn-lt"/>
              </a:rPr>
              <a:t>Children can become victims of Cyberbullying through a range of methods and means.</a:t>
            </a:r>
            <a:r>
              <a:rPr lang="en-IE" sz="1200" baseline="0" dirty="0" smtClean="0">
                <a:latin typeface="+mn-lt"/>
              </a:rPr>
              <a:t>  </a:t>
            </a:r>
            <a:r>
              <a:rPr lang="en-IE" sz="1200" dirty="0" smtClean="0">
                <a:latin typeface="+mn-lt"/>
              </a:rPr>
              <a:t>These include:</a:t>
            </a:r>
          </a:p>
          <a:p>
            <a:pPr marL="228600" lvl="0" indent="-228600">
              <a:buFont typeface="+mj-lt"/>
              <a:buAutoNum type="arabicPeriod"/>
            </a:pPr>
            <a:r>
              <a:rPr lang="en-IE" sz="1200" b="0" kern="1200" dirty="0" smtClean="0">
                <a:solidFill>
                  <a:schemeClr val="tx1"/>
                </a:solidFill>
                <a:effectLst/>
                <a:latin typeface="+mn-lt"/>
                <a:ea typeface="+mn-ea"/>
                <a:cs typeface="+mn-cs"/>
              </a:rPr>
              <a:t>Exclusion: Indirectly sending a hurtful message to the victim to let them know that they are not welcome to participate or attend an event.</a:t>
            </a:r>
            <a:endParaRPr lang="en-IE" sz="1200" kern="1200" dirty="0" smtClean="0">
              <a:solidFill>
                <a:schemeClr val="tx1"/>
              </a:solidFill>
              <a:effectLst/>
              <a:latin typeface="+mn-lt"/>
              <a:ea typeface="+mn-ea"/>
              <a:cs typeface="+mn-cs"/>
            </a:endParaRPr>
          </a:p>
          <a:p>
            <a:pPr marL="228600" lvl="0" indent="-228600">
              <a:buFont typeface="+mj-lt"/>
              <a:buAutoNum type="arabicPeriod"/>
            </a:pPr>
            <a:r>
              <a:rPr lang="en-IE" sz="1200" b="0" kern="1200" dirty="0" smtClean="0">
                <a:solidFill>
                  <a:schemeClr val="tx1"/>
                </a:solidFill>
                <a:effectLst/>
                <a:latin typeface="+mn-lt"/>
                <a:ea typeface="+mn-ea"/>
                <a:cs typeface="+mn-cs"/>
              </a:rPr>
              <a:t>Flaming: Passionate online arguments often include vulgar language. Intended to assert power over the victim in a public forum.</a:t>
            </a:r>
          </a:p>
          <a:p>
            <a:pPr marL="228600" lvl="0" indent="-228600">
              <a:buFont typeface="+mj-lt"/>
              <a:buAutoNum type="arabicPeriod"/>
            </a:pPr>
            <a:r>
              <a:rPr lang="en-IE" sz="1200" b="0" kern="1200" dirty="0" smtClean="0">
                <a:solidFill>
                  <a:schemeClr val="tx1"/>
                </a:solidFill>
                <a:effectLst/>
                <a:latin typeface="+mn-lt"/>
                <a:ea typeface="+mn-ea"/>
                <a:cs typeface="+mn-cs"/>
              </a:rPr>
              <a:t>Exposure: Includes public display, posting/forwarding personal communication, images and video from bully to victim.</a:t>
            </a:r>
          </a:p>
          <a:p>
            <a:pPr marL="228600" lvl="0" indent="-228600">
              <a:buFont typeface="+mj-lt"/>
              <a:buAutoNum type="arabicPeriod"/>
            </a:pPr>
            <a:r>
              <a:rPr lang="en-IE" sz="1200" b="0" kern="1200" dirty="0" smtClean="0">
                <a:solidFill>
                  <a:schemeClr val="tx1"/>
                </a:solidFill>
                <a:effectLst/>
                <a:latin typeface="+mn-lt"/>
                <a:ea typeface="+mn-ea"/>
                <a:cs typeface="+mn-cs"/>
              </a:rPr>
              <a:t>Intimidation: Sending threatening messages via cyber means e.g.</a:t>
            </a:r>
          </a:p>
          <a:p>
            <a:pPr marL="228600" lvl="0" indent="-228600">
              <a:buFont typeface="+mj-lt"/>
              <a:buAutoNum type="arabicPeriod"/>
            </a:pPr>
            <a:r>
              <a:rPr lang="en-IE" sz="1200" b="0" kern="1200" dirty="0" smtClean="0">
                <a:solidFill>
                  <a:schemeClr val="tx1"/>
                </a:solidFill>
                <a:effectLst/>
                <a:latin typeface="+mn-lt"/>
                <a:ea typeface="+mn-ea"/>
                <a:cs typeface="+mn-cs"/>
              </a:rPr>
              <a:t>Cyber-Harassment: Sending negative hurtful, pervasive, severe and persistent messages to someone.</a:t>
            </a:r>
          </a:p>
          <a:p>
            <a:pPr marL="228600" lvl="0" indent="-228600">
              <a:buFont typeface="+mj-lt"/>
              <a:buAutoNum type="arabicPeriod"/>
            </a:pPr>
            <a:r>
              <a:rPr lang="en-IE" sz="1200" b="0" kern="1200" dirty="0" smtClean="0">
                <a:solidFill>
                  <a:schemeClr val="tx1"/>
                </a:solidFill>
                <a:effectLst/>
                <a:latin typeface="+mn-lt"/>
                <a:ea typeface="+mn-ea"/>
                <a:cs typeface="+mn-cs"/>
              </a:rPr>
              <a:t>Phishing: Tricking, persuading and manipulating the victim to disclose financial information.</a:t>
            </a:r>
          </a:p>
          <a:p>
            <a:pPr marL="228600" lvl="0" indent="-228600">
              <a:buFont typeface="+mj-lt"/>
              <a:buAutoNum type="arabicPeriod"/>
            </a:pPr>
            <a:r>
              <a:rPr lang="en-IE" sz="1200" b="0" kern="1200" dirty="0" smtClean="0">
                <a:solidFill>
                  <a:schemeClr val="tx1"/>
                </a:solidFill>
                <a:effectLst/>
                <a:latin typeface="+mn-lt"/>
                <a:ea typeface="+mn-ea"/>
                <a:cs typeface="+mn-cs"/>
              </a:rPr>
              <a:t>Impersonation: Impersonating the victim and contacting the victim's friends to damage the victims reputation.</a:t>
            </a:r>
          </a:p>
          <a:p>
            <a:pPr marL="228600" lvl="0" indent="-228600">
              <a:buFont typeface="+mj-lt"/>
              <a:buAutoNum type="arabicPeriod"/>
            </a:pPr>
            <a:r>
              <a:rPr lang="en-IE" sz="1200" b="0" kern="1200" dirty="0" smtClean="0">
                <a:solidFill>
                  <a:schemeClr val="tx1"/>
                </a:solidFill>
                <a:effectLst/>
                <a:latin typeface="+mn-lt"/>
                <a:ea typeface="+mn-ea"/>
                <a:cs typeface="+mn-cs"/>
              </a:rPr>
              <a:t>Denigration ‘dissing’: Spreading rumours, gossip online about someone else.</a:t>
            </a:r>
          </a:p>
          <a:p>
            <a:pPr marL="228600" lvl="0" indent="-228600">
              <a:buFont typeface="+mj-lt"/>
              <a:buAutoNum type="arabicPeriod"/>
            </a:pPr>
            <a:r>
              <a:rPr lang="en-IE" sz="1200" b="0" kern="1200" dirty="0" smtClean="0">
                <a:solidFill>
                  <a:schemeClr val="tx1"/>
                </a:solidFill>
                <a:effectLst/>
                <a:latin typeface="+mn-lt"/>
                <a:ea typeface="+mn-ea"/>
                <a:cs typeface="+mn-cs"/>
              </a:rPr>
              <a:t>Cyber-stalking: Includes threats of harm, intimidation and offensive comments.​</a:t>
            </a:r>
            <a:endParaRPr lang="en-IE"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6CF91B0-25AB-4DFA-B184-293DD156034C}" type="slidenum">
              <a:rPr lang="el-GR" smtClean="0"/>
              <a:pPr/>
              <a:t>12</a:t>
            </a:fld>
            <a:endParaRPr lang="el-G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IE" sz="1200" kern="1200" dirty="0" smtClean="0">
                <a:solidFill>
                  <a:schemeClr val="tx1"/>
                </a:solidFill>
                <a:effectLst/>
                <a:latin typeface="+mn-lt"/>
                <a:ea typeface="+mn-ea"/>
                <a:cs typeface="+mn-cs"/>
              </a:rPr>
              <a:t>Cyberbullying is regarded as one of the most dangerous forms of bullying for children, teens and tweens because it combines the devastating effects of face-to-face bullying with several added issues which are fostered by its unique online nature. These factors magnify the feelings of shame and helplessness that the victims experience as a result of any type of bullying. These factors include:</a:t>
            </a:r>
          </a:p>
          <a:p>
            <a:pPr marL="171450" lvl="0" indent="-171450">
              <a:buFont typeface="Wingdings" panose="05000000000000000000" pitchFamily="2" charset="2"/>
              <a:buChar char="v"/>
            </a:pPr>
            <a:r>
              <a:rPr lang="en-IE" sz="1200" b="0" kern="1200" dirty="0" smtClean="0">
                <a:solidFill>
                  <a:schemeClr val="tx1"/>
                </a:solidFill>
                <a:effectLst/>
                <a:latin typeface="+mn-lt"/>
                <a:ea typeface="+mn-ea"/>
                <a:cs typeface="+mn-cs"/>
              </a:rPr>
              <a:t>Anonymity:</a:t>
            </a:r>
            <a:r>
              <a:rPr lang="en-IE" sz="1200" b="0" kern="1200" baseline="0" dirty="0" smtClean="0">
                <a:solidFill>
                  <a:schemeClr val="tx1"/>
                </a:solidFill>
                <a:effectLst/>
                <a:latin typeface="+mn-lt"/>
                <a:ea typeface="+mn-ea"/>
                <a:cs typeface="+mn-cs"/>
              </a:rPr>
              <a:t> </a:t>
            </a:r>
            <a:r>
              <a:rPr lang="en-IE" sz="1200" kern="1200" dirty="0" smtClean="0">
                <a:solidFill>
                  <a:schemeClr val="tx1"/>
                </a:solidFill>
                <a:effectLst/>
                <a:latin typeface="+mn-lt"/>
                <a:ea typeface="+mn-ea"/>
                <a:cs typeface="+mn-cs"/>
              </a:rPr>
              <a:t>You can be cyberbullied by a stranger or a close friend,</a:t>
            </a:r>
            <a:r>
              <a:rPr lang="en-IE" sz="1200" kern="1200" baseline="0" dirty="0" smtClean="0">
                <a:solidFill>
                  <a:schemeClr val="tx1"/>
                </a:solidFill>
                <a:effectLst/>
                <a:latin typeface="+mn-lt"/>
                <a:ea typeface="+mn-ea"/>
                <a:cs typeface="+mn-cs"/>
              </a:rPr>
              <a:t> a peer or even a relative,</a:t>
            </a:r>
            <a:r>
              <a:rPr lang="en-IE" sz="1200" kern="1200" dirty="0" smtClean="0">
                <a:solidFill>
                  <a:schemeClr val="tx1"/>
                </a:solidFill>
                <a:effectLst/>
                <a:latin typeface="+mn-lt"/>
                <a:ea typeface="+mn-ea"/>
                <a:cs typeface="+mn-cs"/>
              </a:rPr>
              <a:t> without ever being able to tell who the bully is. Bullies may feel empowered to say and do more destructive things than they would face-to-face when they are interacting with their victims screen-to-screen.</a:t>
            </a:r>
          </a:p>
          <a:p>
            <a:pPr marL="171450" lvl="0" indent="-171450">
              <a:buFont typeface="Wingdings" panose="05000000000000000000" pitchFamily="2" charset="2"/>
              <a:buChar char="v"/>
            </a:pPr>
            <a:r>
              <a:rPr lang="en-IE" sz="1200" b="0" kern="1200" dirty="0" smtClean="0">
                <a:solidFill>
                  <a:schemeClr val="tx1"/>
                </a:solidFill>
                <a:effectLst/>
                <a:latin typeface="+mn-lt"/>
                <a:ea typeface="+mn-ea"/>
                <a:cs typeface="+mn-cs"/>
              </a:rPr>
              <a:t>Permanence</a:t>
            </a:r>
            <a:r>
              <a:rPr lang="en-IE" sz="1200" kern="1200" dirty="0" smtClean="0">
                <a:solidFill>
                  <a:schemeClr val="tx1"/>
                </a:solidFill>
                <a:effectLst/>
                <a:latin typeface="+mn-lt"/>
                <a:ea typeface="+mn-ea"/>
                <a:cs typeface="+mn-cs"/>
              </a:rPr>
              <a:t>: It can be nearly impossible to rid the internet of offensive material that a cyberbully makes public; once a photo, rumour, or video as made it into a cyberspace, it may be there forever. </a:t>
            </a:r>
          </a:p>
          <a:p>
            <a:pPr marL="171450" lvl="0" indent="-171450">
              <a:buFont typeface="Wingdings" panose="05000000000000000000" pitchFamily="2" charset="2"/>
              <a:buChar char="v"/>
            </a:pPr>
            <a:r>
              <a:rPr lang="en-IE" sz="1200" b="0" kern="1200" dirty="0" smtClean="0">
                <a:solidFill>
                  <a:schemeClr val="tx1"/>
                </a:solidFill>
                <a:effectLst/>
                <a:latin typeface="+mn-lt"/>
                <a:ea typeface="+mn-ea"/>
                <a:cs typeface="+mn-cs"/>
              </a:rPr>
              <a:t>Publicity:</a:t>
            </a:r>
            <a:r>
              <a:rPr lang="en-IE" sz="1200" b="0" kern="1200" baseline="0" dirty="0" smtClean="0">
                <a:solidFill>
                  <a:schemeClr val="tx1"/>
                </a:solidFill>
                <a:effectLst/>
                <a:latin typeface="+mn-lt"/>
                <a:ea typeface="+mn-ea"/>
                <a:cs typeface="+mn-cs"/>
              </a:rPr>
              <a:t> </a:t>
            </a:r>
            <a:r>
              <a:rPr lang="en-IE" sz="1200" kern="1200" dirty="0" smtClean="0">
                <a:solidFill>
                  <a:schemeClr val="tx1"/>
                </a:solidFill>
                <a:effectLst/>
                <a:latin typeface="+mn-lt"/>
                <a:ea typeface="+mn-ea"/>
                <a:cs typeface="+mn-cs"/>
              </a:rPr>
              <a:t>Cyberbullying can escalate what might once have been schoolyard disputes into smear campaigns accessible to the whole world. All it takes is for a “friend” to forward an email or share a post to friends.  It</a:t>
            </a:r>
            <a:r>
              <a:rPr lang="en-IE" sz="1200" kern="1200" baseline="0" dirty="0" smtClean="0">
                <a:solidFill>
                  <a:schemeClr val="tx1"/>
                </a:solidFill>
                <a:effectLst/>
                <a:latin typeface="+mn-lt"/>
                <a:ea typeface="+mn-ea"/>
                <a:cs typeface="+mn-cs"/>
              </a:rPr>
              <a:t> only takes some of these friends to </a:t>
            </a:r>
            <a:r>
              <a:rPr lang="en-IE" sz="1200" kern="1200" dirty="0" smtClean="0">
                <a:solidFill>
                  <a:schemeClr val="tx1"/>
                </a:solidFill>
                <a:effectLst/>
                <a:latin typeface="+mn-lt"/>
                <a:ea typeface="+mn-ea"/>
                <a:cs typeface="+mn-cs"/>
              </a:rPr>
              <a:t>forward it further or re-post or re-tweet this</a:t>
            </a:r>
            <a:r>
              <a:rPr lang="en-IE" sz="1200" kern="1200" baseline="0" dirty="0" smtClean="0">
                <a:solidFill>
                  <a:schemeClr val="tx1"/>
                </a:solidFill>
                <a:effectLst/>
                <a:latin typeface="+mn-lt"/>
                <a:ea typeface="+mn-ea"/>
                <a:cs typeface="+mn-cs"/>
              </a:rPr>
              <a:t> comment, video, photo, etc. </a:t>
            </a:r>
            <a:r>
              <a:rPr lang="en-IE" sz="1200" kern="1200" dirty="0" smtClean="0">
                <a:solidFill>
                  <a:schemeClr val="tx1"/>
                </a:solidFill>
                <a:effectLst/>
                <a:latin typeface="+mn-lt"/>
                <a:ea typeface="+mn-ea"/>
                <a:cs typeface="+mn-cs"/>
              </a:rPr>
              <a:t>for the bullying to “go viral” and reach a large audience. </a:t>
            </a:r>
          </a:p>
          <a:p>
            <a:pPr marL="171450" lvl="0" indent="-171450">
              <a:buFont typeface="Wingdings" panose="05000000000000000000" pitchFamily="2" charset="2"/>
              <a:buChar char="v"/>
            </a:pPr>
            <a:r>
              <a:rPr lang="en-IE" sz="1200" b="0" kern="1200" dirty="0" smtClean="0">
                <a:solidFill>
                  <a:schemeClr val="tx1"/>
                </a:solidFill>
                <a:effectLst/>
                <a:latin typeface="+mn-lt"/>
                <a:ea typeface="+mn-ea"/>
                <a:cs typeface="+mn-cs"/>
              </a:rPr>
              <a:t>Omni-presence:</a:t>
            </a:r>
            <a:r>
              <a:rPr lang="en-IE" sz="1200" b="0" kern="1200" baseline="0" dirty="0" smtClean="0">
                <a:solidFill>
                  <a:schemeClr val="tx1"/>
                </a:solidFill>
                <a:effectLst/>
                <a:latin typeface="+mn-lt"/>
                <a:ea typeface="+mn-ea"/>
                <a:cs typeface="+mn-cs"/>
              </a:rPr>
              <a:t> </a:t>
            </a:r>
            <a:r>
              <a:rPr lang="en-IE" sz="1200" kern="1200" dirty="0" smtClean="0">
                <a:solidFill>
                  <a:schemeClr val="tx1"/>
                </a:solidFill>
                <a:effectLst/>
                <a:latin typeface="+mn-lt"/>
                <a:ea typeface="+mn-ea"/>
                <a:cs typeface="+mn-cs"/>
              </a:rPr>
              <a:t>Cyberbullying can follow</a:t>
            </a:r>
            <a:r>
              <a:rPr lang="en-IE" sz="1200" kern="1200" baseline="0" dirty="0" smtClean="0">
                <a:solidFill>
                  <a:schemeClr val="tx1"/>
                </a:solidFill>
                <a:effectLst/>
                <a:latin typeface="+mn-lt"/>
                <a:ea typeface="+mn-ea"/>
                <a:cs typeface="+mn-cs"/>
              </a:rPr>
              <a:t> children</a:t>
            </a:r>
            <a:r>
              <a:rPr lang="en-IE" sz="1200" kern="1200" dirty="0" smtClean="0">
                <a:solidFill>
                  <a:schemeClr val="tx1"/>
                </a:solidFill>
                <a:effectLst/>
                <a:latin typeface="+mn-lt"/>
                <a:ea typeface="+mn-ea"/>
                <a:cs typeface="+mn-cs"/>
              </a:rPr>
              <a:t> home. A student being bullied at school may find refuge in other spaces, but a victim of cyberbullying is connected to his or her tormentors whenever he or she is connected to a mobile phone or computer—which for many children and teens is all the time. </a:t>
            </a:r>
          </a:p>
          <a:p>
            <a:pPr marL="171450" lvl="0" indent="-171450">
              <a:buFont typeface="Wingdings" panose="05000000000000000000" pitchFamily="2" charset="2"/>
              <a:buChar char="v"/>
            </a:pPr>
            <a:r>
              <a:rPr lang="en-IE" sz="1200" kern="1200" dirty="0" smtClean="0">
                <a:solidFill>
                  <a:schemeClr val="tx1"/>
                </a:solidFill>
                <a:effectLst/>
                <a:latin typeface="+mn-lt"/>
                <a:ea typeface="+mn-ea"/>
                <a:cs typeface="+mn-cs"/>
              </a:rPr>
              <a:t>Untraceable: With the advent of social media platforms</a:t>
            </a:r>
            <a:r>
              <a:rPr lang="en-IE" sz="1200" kern="1200" baseline="0" dirty="0" smtClean="0">
                <a:solidFill>
                  <a:schemeClr val="tx1"/>
                </a:solidFill>
                <a:effectLst/>
                <a:latin typeface="+mn-lt"/>
                <a:ea typeface="+mn-ea"/>
                <a:cs typeface="+mn-cs"/>
              </a:rPr>
              <a:t> such as Snapchat, where the message disappears into cyberspace once it has been viewed, it is often difficult for a parent to know if their child is a victim or perpetrator of cyberbullying.  It is very easy for the child to hide this type of behaviour from a parent, and this is where the main danger is for children – they can be on their phones, tablets or laptops all evening or all weekend, and parents simply might not know if they are being targeted by cyberbullies at this time. </a:t>
            </a:r>
            <a:endParaRPr lang="en-IE"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6CF91B0-25AB-4DFA-B184-293DD156034C}" type="slidenum">
              <a:rPr lang="el-GR" smtClean="0"/>
              <a:pPr/>
              <a:t>13</a:t>
            </a:fld>
            <a:endParaRPr lang="el-G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IE" sz="1200" kern="1200" dirty="0" smtClean="0">
                <a:solidFill>
                  <a:schemeClr val="tx1"/>
                </a:solidFill>
                <a:effectLst/>
                <a:latin typeface="+mn-lt"/>
                <a:ea typeface="+mn-ea"/>
                <a:cs typeface="+mn-cs"/>
              </a:rPr>
              <a:t>Another set of dangers associated</a:t>
            </a:r>
            <a:r>
              <a:rPr lang="en-IE" sz="1200" kern="1200" baseline="0" dirty="0" smtClean="0">
                <a:solidFill>
                  <a:schemeClr val="tx1"/>
                </a:solidFill>
                <a:effectLst/>
                <a:latin typeface="+mn-lt"/>
                <a:ea typeface="+mn-ea"/>
                <a:cs typeface="+mn-cs"/>
              </a:rPr>
              <a:t> with</a:t>
            </a:r>
            <a:r>
              <a:rPr lang="en-IE" sz="1200" kern="1200" dirty="0" smtClean="0">
                <a:solidFill>
                  <a:schemeClr val="tx1"/>
                </a:solidFill>
                <a:effectLst/>
                <a:latin typeface="+mn-lt"/>
                <a:ea typeface="+mn-ea"/>
                <a:cs typeface="+mn-cs"/>
              </a:rPr>
              <a:t> cyber bullying is the negative emotions that victims often deal with after being exposed to cyberbullying. Some of the common negative emotions often experienced by kids and teens who are cyberbullied include:</a:t>
            </a:r>
          </a:p>
          <a:p>
            <a:endParaRPr lang="en-IE" sz="1200" kern="1200" dirty="0" smtClean="0">
              <a:solidFill>
                <a:schemeClr val="tx1"/>
              </a:solidFill>
              <a:effectLst/>
              <a:latin typeface="+mn-lt"/>
              <a:ea typeface="+mn-ea"/>
              <a:cs typeface="+mn-cs"/>
            </a:endParaRPr>
          </a:p>
          <a:p>
            <a:pPr marL="171450" indent="-171450">
              <a:buFont typeface="Wingdings" panose="05000000000000000000" pitchFamily="2" charset="2"/>
              <a:buChar char="v"/>
            </a:pPr>
            <a:r>
              <a:rPr lang="en-IE" sz="1200" kern="1200" dirty="0" smtClean="0">
                <a:solidFill>
                  <a:schemeClr val="tx1"/>
                </a:solidFill>
                <a:effectLst/>
                <a:latin typeface="+mn-lt"/>
                <a:ea typeface="+mn-ea"/>
                <a:cs typeface="+mn-cs"/>
              </a:rPr>
              <a:t>    Depression</a:t>
            </a:r>
          </a:p>
          <a:p>
            <a:pPr marL="171450" indent="-171450">
              <a:buFont typeface="Wingdings" panose="05000000000000000000" pitchFamily="2" charset="2"/>
              <a:buChar char="v"/>
            </a:pPr>
            <a:r>
              <a:rPr lang="en-IE" sz="1200" kern="1200" dirty="0" smtClean="0">
                <a:solidFill>
                  <a:schemeClr val="tx1"/>
                </a:solidFill>
                <a:effectLst/>
                <a:latin typeface="+mn-lt"/>
                <a:ea typeface="+mn-ea"/>
                <a:cs typeface="+mn-cs"/>
              </a:rPr>
              <a:t>    Shame</a:t>
            </a:r>
          </a:p>
          <a:p>
            <a:pPr marL="171450" indent="-171450">
              <a:buFont typeface="Wingdings" panose="05000000000000000000" pitchFamily="2" charset="2"/>
              <a:buChar char="v"/>
            </a:pPr>
            <a:r>
              <a:rPr lang="en-IE" sz="1200" kern="1200" dirty="0" smtClean="0">
                <a:solidFill>
                  <a:schemeClr val="tx1"/>
                </a:solidFill>
                <a:effectLst/>
                <a:latin typeface="+mn-lt"/>
                <a:ea typeface="+mn-ea"/>
                <a:cs typeface="+mn-cs"/>
              </a:rPr>
              <a:t>    Low self-esteem</a:t>
            </a:r>
          </a:p>
          <a:p>
            <a:pPr marL="171450" indent="-171450">
              <a:buFont typeface="Wingdings" panose="05000000000000000000" pitchFamily="2" charset="2"/>
              <a:buChar char="v"/>
            </a:pPr>
            <a:r>
              <a:rPr lang="en-IE" sz="1200" kern="1200" dirty="0" smtClean="0">
                <a:solidFill>
                  <a:schemeClr val="tx1"/>
                </a:solidFill>
                <a:effectLst/>
                <a:latin typeface="+mn-lt"/>
                <a:ea typeface="+mn-ea"/>
                <a:cs typeface="+mn-cs"/>
              </a:rPr>
              <a:t>    Sadness</a:t>
            </a:r>
          </a:p>
          <a:p>
            <a:pPr marL="171450" indent="-171450">
              <a:buFont typeface="Wingdings" panose="05000000000000000000" pitchFamily="2" charset="2"/>
              <a:buChar char="v"/>
            </a:pPr>
            <a:r>
              <a:rPr lang="en-IE" sz="1200" kern="1200" dirty="0" smtClean="0">
                <a:solidFill>
                  <a:schemeClr val="tx1"/>
                </a:solidFill>
                <a:effectLst/>
                <a:latin typeface="+mn-lt"/>
                <a:ea typeface="+mn-ea"/>
                <a:cs typeface="+mn-cs"/>
              </a:rPr>
              <a:t>    Difficulty trusting others</a:t>
            </a:r>
          </a:p>
          <a:p>
            <a:pPr marL="171450" indent="-171450">
              <a:buFont typeface="Wingdings" panose="05000000000000000000" pitchFamily="2" charset="2"/>
              <a:buChar char="v"/>
            </a:pPr>
            <a:r>
              <a:rPr lang="en-IE" sz="1200" kern="1200" dirty="0" smtClean="0">
                <a:solidFill>
                  <a:schemeClr val="tx1"/>
                </a:solidFill>
                <a:effectLst/>
                <a:latin typeface="+mn-lt"/>
                <a:ea typeface="+mn-ea"/>
                <a:cs typeface="+mn-cs"/>
              </a:rPr>
              <a:t>    Anger</a:t>
            </a:r>
          </a:p>
          <a:p>
            <a:pPr marL="171450" indent="-171450">
              <a:buFont typeface="Wingdings" panose="05000000000000000000" pitchFamily="2" charset="2"/>
              <a:buChar char="v"/>
            </a:pPr>
            <a:r>
              <a:rPr lang="en-IE" sz="1200" kern="1200" dirty="0" smtClean="0">
                <a:solidFill>
                  <a:schemeClr val="tx1"/>
                </a:solidFill>
                <a:effectLst/>
                <a:latin typeface="+mn-lt"/>
                <a:ea typeface="+mn-ea"/>
                <a:cs typeface="+mn-cs"/>
              </a:rPr>
              <a:t>    Anxiety</a:t>
            </a:r>
          </a:p>
          <a:p>
            <a:pPr marL="171450" indent="-171450">
              <a:buFont typeface="Wingdings" panose="05000000000000000000" pitchFamily="2" charset="2"/>
              <a:buChar char="v"/>
            </a:pPr>
            <a:r>
              <a:rPr lang="en-IE" sz="1200" kern="1200" dirty="0" smtClean="0">
                <a:solidFill>
                  <a:schemeClr val="tx1"/>
                </a:solidFill>
                <a:effectLst/>
                <a:latin typeface="+mn-lt"/>
                <a:ea typeface="+mn-ea"/>
                <a:cs typeface="+mn-cs"/>
              </a:rPr>
              <a:t>    Frustration</a:t>
            </a:r>
          </a:p>
          <a:p>
            <a:pPr marL="171450" indent="-171450">
              <a:buFont typeface="Wingdings" panose="05000000000000000000" pitchFamily="2" charset="2"/>
              <a:buChar char="v"/>
            </a:pPr>
            <a:r>
              <a:rPr lang="en-IE" sz="1200" kern="1200" dirty="0" smtClean="0">
                <a:solidFill>
                  <a:schemeClr val="tx1"/>
                </a:solidFill>
                <a:effectLst/>
                <a:latin typeface="+mn-lt"/>
                <a:ea typeface="+mn-ea"/>
                <a:cs typeface="+mn-cs"/>
              </a:rPr>
              <a:t>    Fear</a:t>
            </a:r>
          </a:p>
          <a:p>
            <a:endParaRPr lang="en-IE" sz="1200" kern="1200" dirty="0" smtClean="0">
              <a:solidFill>
                <a:schemeClr val="tx1"/>
              </a:solidFill>
              <a:effectLst/>
              <a:latin typeface="+mn-lt"/>
              <a:ea typeface="+mn-ea"/>
              <a:cs typeface="+mn-cs"/>
            </a:endParaRPr>
          </a:p>
          <a:p>
            <a:r>
              <a:rPr lang="en-IE" sz="1200" kern="1200" dirty="0" smtClean="0">
                <a:solidFill>
                  <a:schemeClr val="tx1"/>
                </a:solidFill>
                <a:effectLst/>
                <a:latin typeface="+mn-lt"/>
                <a:ea typeface="+mn-ea"/>
                <a:cs typeface="+mn-cs"/>
              </a:rPr>
              <a:t>Unfortunately, if the negative emotions aren’t properly dealt with, it often results in more serious negative behaviours from the victims. Victims may begin to withdraw from others and avoid social relationships. A victim of cyberbullying may begin to perform poorly in school. Sometimes victims may start bullying other people so they start to feel in control once again. In rare, extreme cases, failing to deal with the problem has resulted in suicide, and several cases of suicide connected to cyberbullying have been documented.</a:t>
            </a:r>
          </a:p>
          <a:p>
            <a:endParaRPr lang="en-US" dirty="0"/>
          </a:p>
        </p:txBody>
      </p:sp>
      <p:sp>
        <p:nvSpPr>
          <p:cNvPr id="4" name="Slide Number Placeholder 3"/>
          <p:cNvSpPr>
            <a:spLocks noGrp="1"/>
          </p:cNvSpPr>
          <p:nvPr>
            <p:ph type="sldNum" sz="quarter" idx="10"/>
          </p:nvPr>
        </p:nvSpPr>
        <p:spPr/>
        <p:txBody>
          <a:bodyPr/>
          <a:lstStyle/>
          <a:p>
            <a:fld id="{C6CF91B0-25AB-4DFA-B184-293DD156034C}" type="slidenum">
              <a:rPr lang="el-GR" smtClean="0"/>
              <a:pPr/>
              <a:t>14</a:t>
            </a:fld>
            <a:endParaRPr lang="el-G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dirty="0" smtClean="0"/>
              <a:t>As a parent it can be difficult</a:t>
            </a:r>
            <a:r>
              <a:rPr lang="en-IE" baseline="0" dirty="0" smtClean="0"/>
              <a:t> to understand and get used to all of the various social media platforms which your child is active on.  While in the past, children were contented with a Bebo, MySpace or Facebook account, today’s children and teens prefer to send images through Snapchat, message using WhatsApp, update their friends through Twitter and micro-blog using Instagram and Tumblr.  With this plethora of new and emerging social media platforms, it can be difficult to get keep up-to-date with what your child is accessing on social media.  Parents also have concerns over what age should children be before they are allowed to have Facebook, Instagram and other social media accounts; how do parents keep up to date with the latest social apps and sites; how do parents prevent cyberbullying through social media? </a:t>
            </a:r>
            <a:r>
              <a:rPr lang="en-IE" sz="1200" dirty="0" smtClean="0"/>
              <a:t>Its not necessary to know the ins and outs of all of these platforms, but its good to know what they are, why they're popular, and what problems can crop up when they're not used responsibly.</a:t>
            </a:r>
          </a:p>
          <a:p>
            <a:endParaRPr lang="en-IE" baseline="0" dirty="0" smtClean="0"/>
          </a:p>
          <a:p>
            <a:endParaRPr lang="en-IE" baseline="0" dirty="0" smtClean="0"/>
          </a:p>
          <a:p>
            <a:r>
              <a:rPr lang="en-IE" baseline="0" dirty="0" smtClean="0"/>
              <a:t>This section will provide a short introduction to these platforms, highlighting what you need to know as a parent and what you can do to keep your child safe on social media. </a:t>
            </a:r>
            <a:endParaRPr lang="en-IE" dirty="0" smtClean="0"/>
          </a:p>
          <a:p>
            <a:endParaRPr lang="en-US" dirty="0"/>
          </a:p>
        </p:txBody>
      </p:sp>
      <p:sp>
        <p:nvSpPr>
          <p:cNvPr id="4" name="Slide Number Placeholder 3"/>
          <p:cNvSpPr>
            <a:spLocks noGrp="1"/>
          </p:cNvSpPr>
          <p:nvPr>
            <p:ph type="sldNum" sz="quarter" idx="10"/>
          </p:nvPr>
        </p:nvSpPr>
        <p:spPr/>
        <p:txBody>
          <a:bodyPr/>
          <a:lstStyle/>
          <a:p>
            <a:fld id="{C6CF91B0-25AB-4DFA-B184-293DD156034C}" type="slidenum">
              <a:rPr lang="el-GR" smtClean="0"/>
              <a:pPr/>
              <a:t>15</a:t>
            </a:fld>
            <a:endParaRPr lang="el-G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Wingdings" panose="05000000000000000000" pitchFamily="2" charset="2"/>
              <a:buNone/>
            </a:pPr>
            <a:r>
              <a:rPr lang="en-IE" sz="1200" b="0" i="1" dirty="0" smtClean="0"/>
              <a:t>WhatsApp</a:t>
            </a:r>
            <a:r>
              <a:rPr lang="en-IE" sz="1200" b="0" dirty="0" smtClean="0"/>
              <a:t> </a:t>
            </a:r>
            <a:r>
              <a:rPr lang="en-IE" sz="1200" dirty="0" smtClean="0"/>
              <a:t>is  text-messaging app</a:t>
            </a:r>
            <a:r>
              <a:rPr lang="en-IE" sz="1200" baseline="0" dirty="0" smtClean="0"/>
              <a:t> that </a:t>
            </a:r>
            <a:r>
              <a:rPr lang="en-IE" sz="1200" dirty="0" smtClean="0"/>
              <a:t>lets users send text messages, audio messages, videos and photos to one or many people with no message limits or fees.</a:t>
            </a:r>
          </a:p>
          <a:p>
            <a:pPr marL="0" indent="0">
              <a:buFont typeface="Wingdings" panose="05000000000000000000" pitchFamily="2" charset="2"/>
              <a:buNone/>
            </a:pPr>
            <a:endParaRPr lang="en-IE" sz="1200" b="1" dirty="0" smtClean="0"/>
          </a:p>
          <a:p>
            <a:pPr marL="0" indent="0">
              <a:buFont typeface="Wingdings" panose="05000000000000000000" pitchFamily="2" charset="2"/>
              <a:buNone/>
            </a:pPr>
            <a:r>
              <a:rPr lang="en-IE" sz="1200" b="1" dirty="0" smtClean="0"/>
              <a:t>What parents need to know</a:t>
            </a:r>
            <a:r>
              <a:rPr lang="en-IE" sz="1200" b="1" baseline="0" dirty="0" smtClean="0"/>
              <a:t> about </a:t>
            </a:r>
            <a:r>
              <a:rPr lang="en-IE" sz="1200" b="1" i="1" baseline="0" dirty="0" smtClean="0"/>
              <a:t>WhatsApp</a:t>
            </a:r>
            <a:r>
              <a:rPr lang="en-IE" sz="1200" b="1" baseline="0" dirty="0" smtClean="0"/>
              <a:t> includes that:</a:t>
            </a:r>
          </a:p>
          <a:p>
            <a:pPr marL="457200" indent="-457200">
              <a:buFont typeface="+mj-lt"/>
              <a:buAutoNum type="arabicPeriod"/>
            </a:pPr>
            <a:r>
              <a:rPr lang="en-IE" sz="1200" dirty="0" smtClean="0"/>
              <a:t>It's for users 16 and over - Lots of younger teens seem to be using the app, but this age minimum has been set by WhatsApp.</a:t>
            </a:r>
          </a:p>
          <a:p>
            <a:pPr marL="457200" indent="-457200">
              <a:buFont typeface="+mj-lt"/>
              <a:buAutoNum type="arabicPeriod"/>
            </a:pPr>
            <a:r>
              <a:rPr lang="en-IE" sz="1200" dirty="0" smtClean="0"/>
              <a:t>It can be pushy - After you sign up, it automatically connects you to all the people in your address book who also are using WhatsApp. It also encourages you to add friends who haven't signed up yet.</a:t>
            </a:r>
          </a:p>
          <a:p>
            <a:pPr marL="0" indent="0">
              <a:buFont typeface="Wingdings" panose="05000000000000000000" pitchFamily="2" charset="2"/>
              <a:buNone/>
            </a:pPr>
            <a:endParaRPr lang="en-IE" sz="1200" b="0" dirty="0" smtClean="0"/>
          </a:p>
          <a:p>
            <a:pPr marL="0" indent="0">
              <a:buFont typeface="Wingdings" panose="05000000000000000000" pitchFamily="2" charset="2"/>
              <a:buNone/>
            </a:pPr>
            <a:r>
              <a:rPr lang="en-IE" sz="1200" b="0" dirty="0" smtClean="0"/>
              <a:t>There are other messaging apps that your child might use, these include</a:t>
            </a:r>
            <a:r>
              <a:rPr lang="en-IE" sz="1200" b="0" baseline="0" dirty="0" smtClean="0"/>
              <a:t> </a:t>
            </a:r>
            <a:r>
              <a:rPr lang="en-IE" sz="1200" i="1" dirty="0" smtClean="0"/>
              <a:t>Kik Messenger or GroupMe</a:t>
            </a:r>
          </a:p>
          <a:p>
            <a:endParaRPr lang="en-US" dirty="0"/>
          </a:p>
        </p:txBody>
      </p:sp>
      <p:sp>
        <p:nvSpPr>
          <p:cNvPr id="4" name="Slide Number Placeholder 3"/>
          <p:cNvSpPr>
            <a:spLocks noGrp="1"/>
          </p:cNvSpPr>
          <p:nvPr>
            <p:ph type="sldNum" sz="quarter" idx="10"/>
          </p:nvPr>
        </p:nvSpPr>
        <p:spPr/>
        <p:txBody>
          <a:bodyPr/>
          <a:lstStyle/>
          <a:p>
            <a:fld id="{C6CF91B0-25AB-4DFA-B184-293DD156034C}" type="slidenum">
              <a:rPr lang="el-GR" smtClean="0"/>
              <a:pPr/>
              <a:t>16</a:t>
            </a:fld>
            <a:endParaRPr lang="el-G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sz="1200" b="0" i="1" kern="1200" dirty="0" smtClean="0">
                <a:solidFill>
                  <a:schemeClr val="tx1"/>
                </a:solidFill>
                <a:effectLst/>
                <a:latin typeface="+mn-lt"/>
                <a:ea typeface="+mn-ea"/>
                <a:cs typeface="+mn-cs"/>
              </a:rPr>
              <a:t>Instagram</a:t>
            </a:r>
            <a:r>
              <a:rPr lang="en-IE" sz="1200" b="1" i="1" kern="1200" dirty="0" smtClean="0">
                <a:solidFill>
                  <a:schemeClr val="tx1"/>
                </a:solidFill>
                <a:effectLst/>
                <a:latin typeface="+mn-lt"/>
                <a:ea typeface="+mn-ea"/>
                <a:cs typeface="+mn-cs"/>
              </a:rPr>
              <a:t> </a:t>
            </a:r>
            <a:r>
              <a:rPr lang="en-IE" sz="1200" kern="1200" dirty="0" smtClean="0">
                <a:solidFill>
                  <a:schemeClr val="tx1"/>
                </a:solidFill>
                <a:effectLst/>
                <a:latin typeface="+mn-lt"/>
                <a:ea typeface="+mn-ea"/>
                <a:cs typeface="+mn-cs"/>
              </a:rPr>
              <a:t>is a micro-blogging platform that lets users snap, edit and share photos and 15-second videos, either publicly or with a private network of followers. It unites the most popular features of social media sites: sharing, seeing, and commenting on photos. It also lets you apply fun filters and effects to your photos, making them look high-quality and artistic.</a:t>
            </a:r>
          </a:p>
          <a:p>
            <a:endParaRPr lang="en-IE" sz="1200" b="1" kern="1200" dirty="0" smtClean="0">
              <a:solidFill>
                <a:schemeClr val="tx1"/>
              </a:solidFill>
              <a:effectLst/>
              <a:latin typeface="+mn-lt"/>
              <a:ea typeface="+mn-ea"/>
              <a:cs typeface="+mn-cs"/>
            </a:endParaRPr>
          </a:p>
          <a:p>
            <a:r>
              <a:rPr lang="en-IE" sz="1200" b="1" kern="1200" dirty="0" smtClean="0">
                <a:solidFill>
                  <a:schemeClr val="tx1"/>
                </a:solidFill>
                <a:effectLst/>
                <a:latin typeface="+mn-lt"/>
                <a:ea typeface="+mn-ea"/>
                <a:cs typeface="+mn-cs"/>
              </a:rPr>
              <a:t>What parents need to know:</a:t>
            </a:r>
            <a:endParaRPr lang="en-IE" sz="1200" kern="1200" dirty="0" smtClean="0">
              <a:solidFill>
                <a:schemeClr val="tx1"/>
              </a:solidFill>
              <a:effectLst/>
              <a:latin typeface="+mn-lt"/>
              <a:ea typeface="+mn-ea"/>
              <a:cs typeface="+mn-cs"/>
            </a:endParaRPr>
          </a:p>
          <a:p>
            <a:pPr marL="228600" indent="-228600">
              <a:buFont typeface="+mj-lt"/>
              <a:buAutoNum type="arabicPeriod"/>
            </a:pPr>
            <a:r>
              <a:rPr lang="en-IE" sz="1200" b="0" kern="1200" dirty="0" smtClean="0">
                <a:solidFill>
                  <a:schemeClr val="tx1"/>
                </a:solidFill>
                <a:effectLst/>
                <a:latin typeface="+mn-lt"/>
                <a:ea typeface="+mn-ea"/>
                <a:cs typeface="+mn-cs"/>
              </a:rPr>
              <a:t>Teens are on the lookout for "likes" - </a:t>
            </a:r>
            <a:r>
              <a:rPr lang="en-IE" sz="1200" kern="1200" dirty="0" smtClean="0">
                <a:solidFill>
                  <a:schemeClr val="tx1"/>
                </a:solidFill>
                <a:effectLst/>
                <a:latin typeface="+mn-lt"/>
                <a:ea typeface="+mn-ea"/>
                <a:cs typeface="+mn-cs"/>
              </a:rPr>
              <a:t>Similar to the way they use Facebook, teens may measure the "success" of their photos -- even their self-worth -- by the number of likes or comments they receive. Posting a photo or video can be problematic if teens are posting to validate their popularity.</a:t>
            </a:r>
          </a:p>
          <a:p>
            <a:pPr marL="228600" indent="-228600">
              <a:buFont typeface="+mj-lt"/>
              <a:buAutoNum type="arabicPeriod"/>
            </a:pPr>
            <a:r>
              <a:rPr lang="en-IE" sz="1200" b="0" kern="1200" dirty="0" smtClean="0">
                <a:solidFill>
                  <a:schemeClr val="tx1"/>
                </a:solidFill>
                <a:effectLst/>
                <a:latin typeface="+mn-lt"/>
                <a:ea typeface="+mn-ea"/>
                <a:cs typeface="+mn-cs"/>
              </a:rPr>
              <a:t>Public photos are the default</a:t>
            </a:r>
            <a:r>
              <a:rPr lang="en-IE" sz="1200" b="0" kern="1200" baseline="0" dirty="0" smtClean="0">
                <a:solidFill>
                  <a:schemeClr val="tx1"/>
                </a:solidFill>
                <a:effectLst/>
                <a:latin typeface="+mn-lt"/>
                <a:ea typeface="+mn-ea"/>
                <a:cs typeface="+mn-cs"/>
              </a:rPr>
              <a:t> -</a:t>
            </a:r>
            <a:r>
              <a:rPr lang="en-IE" sz="1200" b="0" kern="1200" dirty="0" smtClean="0">
                <a:solidFill>
                  <a:schemeClr val="tx1"/>
                </a:solidFill>
                <a:effectLst/>
                <a:latin typeface="+mn-lt"/>
                <a:ea typeface="+mn-ea"/>
                <a:cs typeface="+mn-cs"/>
              </a:rPr>
              <a:t> </a:t>
            </a:r>
            <a:r>
              <a:rPr lang="en-IE" sz="1200" kern="1200" dirty="0" smtClean="0">
                <a:solidFill>
                  <a:schemeClr val="tx1"/>
                </a:solidFill>
                <a:effectLst/>
                <a:latin typeface="+mn-lt"/>
                <a:ea typeface="+mn-ea"/>
                <a:cs typeface="+mn-cs"/>
              </a:rPr>
              <a:t>Photos and videos shared on </a:t>
            </a:r>
            <a:r>
              <a:rPr lang="en-IE" sz="1200" i="1" kern="1200" dirty="0" smtClean="0">
                <a:solidFill>
                  <a:schemeClr val="tx1"/>
                </a:solidFill>
                <a:effectLst/>
                <a:latin typeface="+mn-lt"/>
                <a:ea typeface="+mn-ea"/>
                <a:cs typeface="+mn-cs"/>
              </a:rPr>
              <a:t>Instagram</a:t>
            </a:r>
            <a:r>
              <a:rPr lang="en-IE" sz="1200" kern="1200" dirty="0" smtClean="0">
                <a:solidFill>
                  <a:schemeClr val="tx1"/>
                </a:solidFill>
                <a:effectLst/>
                <a:latin typeface="+mn-lt"/>
                <a:ea typeface="+mn-ea"/>
                <a:cs typeface="+mn-cs"/>
              </a:rPr>
              <a:t> are public unless privacy settings are adjusted. Hashtags and location information can make photos even more visible to communities beyond a teen's followers if his or her account is public.</a:t>
            </a:r>
          </a:p>
          <a:p>
            <a:pPr marL="228600" indent="-228600">
              <a:buFont typeface="+mj-lt"/>
              <a:buAutoNum type="arabicPeriod"/>
            </a:pPr>
            <a:r>
              <a:rPr lang="en-IE" sz="1200" b="0" kern="1200" dirty="0" smtClean="0">
                <a:solidFill>
                  <a:schemeClr val="tx1"/>
                </a:solidFill>
                <a:effectLst/>
                <a:latin typeface="+mn-lt"/>
                <a:ea typeface="+mn-ea"/>
                <a:cs typeface="+mn-cs"/>
              </a:rPr>
              <a:t>Private messaging is now an option</a:t>
            </a:r>
            <a:r>
              <a:rPr lang="en-IE" sz="1200" b="0" kern="1200" baseline="0" dirty="0" smtClean="0">
                <a:solidFill>
                  <a:schemeClr val="tx1"/>
                </a:solidFill>
                <a:effectLst/>
                <a:latin typeface="+mn-lt"/>
                <a:ea typeface="+mn-ea"/>
                <a:cs typeface="+mn-cs"/>
              </a:rPr>
              <a:t> -</a:t>
            </a:r>
            <a:r>
              <a:rPr lang="en-IE" sz="1200" kern="1200" dirty="0" smtClean="0">
                <a:solidFill>
                  <a:schemeClr val="tx1"/>
                </a:solidFill>
                <a:effectLst/>
                <a:latin typeface="+mn-lt"/>
                <a:ea typeface="+mn-ea"/>
                <a:cs typeface="+mn-cs"/>
              </a:rPr>
              <a:t> Instagram Direct allows users to send "private messages" to up to 15 mutual friends. These pictures don't show up on their public feeds. Although there's nothing wrong with group chats, kids may be more likely to share inappropriate stuff with their inner circles.</a:t>
            </a:r>
          </a:p>
          <a:p>
            <a:endParaRPr lang="en-US" dirty="0"/>
          </a:p>
        </p:txBody>
      </p:sp>
      <p:sp>
        <p:nvSpPr>
          <p:cNvPr id="4" name="Slide Number Placeholder 3"/>
          <p:cNvSpPr>
            <a:spLocks noGrp="1"/>
          </p:cNvSpPr>
          <p:nvPr>
            <p:ph type="sldNum" sz="quarter" idx="10"/>
          </p:nvPr>
        </p:nvSpPr>
        <p:spPr/>
        <p:txBody>
          <a:bodyPr/>
          <a:lstStyle/>
          <a:p>
            <a:fld id="{C6CF91B0-25AB-4DFA-B184-293DD156034C}" type="slidenum">
              <a:rPr lang="el-GR" smtClean="0"/>
              <a:pPr/>
              <a:t>17</a:t>
            </a:fld>
            <a:endParaRPr lang="el-G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sz="1200" i="1" kern="1200" dirty="0" smtClean="0">
                <a:solidFill>
                  <a:schemeClr val="tx1"/>
                </a:solidFill>
                <a:effectLst/>
                <a:latin typeface="+mn-lt"/>
                <a:ea typeface="+mn-ea"/>
                <a:cs typeface="+mn-cs"/>
              </a:rPr>
              <a:t>Snapchat</a:t>
            </a:r>
            <a:r>
              <a:rPr lang="en-IE" sz="1200" kern="1200" dirty="0" smtClean="0">
                <a:solidFill>
                  <a:schemeClr val="tx1"/>
                </a:solidFill>
                <a:effectLst/>
                <a:latin typeface="+mn-lt"/>
                <a:ea typeface="+mn-ea"/>
                <a:cs typeface="+mn-cs"/>
              </a:rPr>
              <a:t> is a messaging app.  It is also termed a self-destructing or a secret messaging app because it lets users put a time limit on the pictures and videos they send before they disappear. Most teens use the app to share funny, goofy or embarrassing photos without the risk of them going public. However, there are lots of opportunities to use it in other ways and while the message may disappear after a few seconds, in this time others can take a screenshot of the image on their smartphones, and this can then be circulated to others without the original sender knowing.</a:t>
            </a:r>
          </a:p>
          <a:p>
            <a:r>
              <a:rPr lang="en-IE" sz="1200" kern="1200" dirty="0" smtClean="0">
                <a:solidFill>
                  <a:schemeClr val="tx1"/>
                </a:solidFill>
                <a:effectLst/>
                <a:latin typeface="+mn-lt"/>
                <a:ea typeface="+mn-ea"/>
                <a:cs typeface="+mn-cs"/>
              </a:rPr>
              <a:t> </a:t>
            </a:r>
          </a:p>
          <a:p>
            <a:r>
              <a:rPr lang="en-IE" sz="1200" b="1" kern="1200" dirty="0" smtClean="0">
                <a:solidFill>
                  <a:schemeClr val="tx1"/>
                </a:solidFill>
                <a:effectLst/>
                <a:latin typeface="+mn-lt"/>
                <a:ea typeface="+mn-ea"/>
                <a:cs typeface="+mn-cs"/>
              </a:rPr>
              <a:t>What parents need to know:</a:t>
            </a:r>
          </a:p>
          <a:p>
            <a:pPr marL="171450" lvl="0" indent="-171450">
              <a:buFont typeface="Wingdings" panose="05000000000000000000" pitchFamily="2" charset="2"/>
              <a:buChar char="v"/>
            </a:pPr>
            <a:r>
              <a:rPr lang="en-IE" sz="1200" kern="1200" dirty="0" smtClean="0">
                <a:solidFill>
                  <a:schemeClr val="tx1"/>
                </a:solidFill>
                <a:effectLst/>
                <a:latin typeface="+mn-lt"/>
                <a:ea typeface="+mn-ea"/>
                <a:cs typeface="+mn-cs"/>
              </a:rPr>
              <a:t>It's a myth that Snapchats go away forever. Data is data: Whenever an image is sent, it never truly goes away. For example, as mentioned above, the person on the receiving end can take a screenshot of the image before it disappears and send it on to others. Snapchats can even be recovered. </a:t>
            </a:r>
          </a:p>
          <a:p>
            <a:pPr marL="171450" lvl="0" indent="-171450">
              <a:buFont typeface="Wingdings" panose="05000000000000000000" pitchFamily="2" charset="2"/>
              <a:buChar char="v"/>
            </a:pPr>
            <a:r>
              <a:rPr lang="en-IE" sz="1200" kern="1200" dirty="0" smtClean="0">
                <a:solidFill>
                  <a:schemeClr val="tx1"/>
                </a:solidFill>
                <a:effectLst/>
                <a:latin typeface="+mn-lt"/>
                <a:ea typeface="+mn-ea"/>
                <a:cs typeface="+mn-cs"/>
              </a:rPr>
              <a:t>It can make sexting seem OK. The seemingly risk-free messaging might encourage users to share pictures containing sexy images.</a:t>
            </a:r>
          </a:p>
          <a:p>
            <a:pPr marL="171450" lvl="0" indent="-171450">
              <a:buFont typeface="Wingdings" panose="05000000000000000000" pitchFamily="2" charset="2"/>
              <a:buChar char="v"/>
            </a:pPr>
            <a:endParaRPr lang="en-IE"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IE" sz="1200" b="0" dirty="0" smtClean="0"/>
              <a:t>There are other messaging apps that your child might use, these include</a:t>
            </a:r>
            <a:r>
              <a:rPr lang="en-IE" sz="1200" b="0" baseline="0" dirty="0" smtClean="0"/>
              <a:t> </a:t>
            </a:r>
            <a:r>
              <a:rPr lang="en-IE" sz="1200" b="0" i="1" baseline="0" dirty="0" smtClean="0"/>
              <a:t>Burn Note, </a:t>
            </a:r>
            <a:r>
              <a:rPr lang="en-IE" sz="1200" i="1" dirty="0" smtClean="0"/>
              <a:t>Whisper</a:t>
            </a:r>
            <a:r>
              <a:rPr lang="en-IE" sz="1200" i="1" baseline="0" dirty="0" smtClean="0"/>
              <a:t> </a:t>
            </a:r>
            <a:r>
              <a:rPr lang="en-IE" sz="1200" i="0" baseline="0" dirty="0" smtClean="0"/>
              <a:t>and </a:t>
            </a:r>
            <a:r>
              <a:rPr lang="en-IE" sz="1200" i="1" baseline="0" dirty="0" smtClean="0"/>
              <a:t>Yik Yak</a:t>
            </a:r>
            <a:endParaRPr lang="en-IE" sz="1200" i="1" dirty="0" smtClean="0"/>
          </a:p>
          <a:p>
            <a:endParaRPr lang="en-US" dirty="0"/>
          </a:p>
        </p:txBody>
      </p:sp>
      <p:sp>
        <p:nvSpPr>
          <p:cNvPr id="4" name="Slide Number Placeholder 3"/>
          <p:cNvSpPr>
            <a:spLocks noGrp="1"/>
          </p:cNvSpPr>
          <p:nvPr>
            <p:ph type="sldNum" sz="quarter" idx="10"/>
          </p:nvPr>
        </p:nvSpPr>
        <p:spPr/>
        <p:txBody>
          <a:bodyPr/>
          <a:lstStyle/>
          <a:p>
            <a:fld id="{C6CF91B0-25AB-4DFA-B184-293DD156034C}" type="slidenum">
              <a:rPr lang="el-GR" smtClean="0"/>
              <a:pPr/>
              <a:t>18</a:t>
            </a:fld>
            <a:endParaRPr lang="el-G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sz="1200" b="0" i="1" dirty="0" smtClean="0"/>
              <a:t>Tinder</a:t>
            </a:r>
            <a:r>
              <a:rPr lang="en-IE" sz="1200" dirty="0" smtClean="0"/>
              <a:t> is a photo and messaging dating app. On this app, users can browse pictures of potential matches within a certain-mile radius of the user's location - It's very popular with teens and 20-somethings as a way to meet new people for casual or long-term relationships, but reports show that users are getting younger and younger with 7% of users aged between 13 and 17.</a:t>
            </a:r>
          </a:p>
          <a:p>
            <a:endParaRPr lang="en-IE" sz="1200" dirty="0" smtClean="0"/>
          </a:p>
          <a:p>
            <a:r>
              <a:rPr lang="en-IE" sz="1200" b="1" dirty="0" smtClean="0"/>
              <a:t>What parents need to know:</a:t>
            </a:r>
            <a:endParaRPr lang="en-IE" sz="1200" dirty="0" smtClean="0"/>
          </a:p>
          <a:p>
            <a:pPr marL="342900" indent="-342900">
              <a:buFont typeface="Wingdings" panose="05000000000000000000" pitchFamily="2" charset="2"/>
              <a:buChar char="v"/>
            </a:pPr>
            <a:r>
              <a:rPr lang="en-IE" sz="1200" dirty="0" smtClean="0"/>
              <a:t>It's all about swipes – Users swipe right to "like" a photo or left to "pass." If a person whose photo you "liked" swipes "like" on your photo, too, the app allows you to message each other. Meeting up (and possibly hooking up) is pretty much the goal.</a:t>
            </a:r>
          </a:p>
          <a:p>
            <a:pPr marL="342900" indent="-342900">
              <a:buFont typeface="Wingdings" panose="05000000000000000000" pitchFamily="2" charset="2"/>
              <a:buChar char="v"/>
            </a:pPr>
            <a:r>
              <a:rPr lang="en-IE" sz="1200" dirty="0" smtClean="0"/>
              <a:t>It's location-based. Geolocation means it's possible for teens to meet up with nearby people, which can be very dangerous.</a:t>
            </a:r>
          </a:p>
          <a:p>
            <a:pPr marL="0" marR="0" indent="0" algn="l" defTabSz="914400" rtl="0" eaLnBrk="1" fontAlgn="auto" latinLnBrk="0" hangingPunct="1">
              <a:lnSpc>
                <a:spcPct val="100000"/>
              </a:lnSpc>
              <a:spcBef>
                <a:spcPts val="0"/>
              </a:spcBef>
              <a:spcAft>
                <a:spcPts val="0"/>
              </a:spcAft>
              <a:buClrTx/>
              <a:buSzTx/>
              <a:buFontTx/>
              <a:buNone/>
              <a:tabLst/>
              <a:defRPr/>
            </a:pPr>
            <a:endParaRPr lang="en-IE" sz="1200" b="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IE" sz="1200" b="0" dirty="0" smtClean="0"/>
              <a:t>There are other dating apps that your child might use, these include</a:t>
            </a:r>
            <a:r>
              <a:rPr lang="en-IE" sz="1200" b="0" baseline="0" dirty="0" smtClean="0"/>
              <a:t> </a:t>
            </a:r>
            <a:r>
              <a:rPr lang="en-IE" sz="1200" i="1" dirty="0" smtClean="0"/>
              <a:t>Omegle</a:t>
            </a:r>
            <a:r>
              <a:rPr lang="en-IE" sz="1200" i="1" baseline="0" dirty="0" smtClean="0"/>
              <a:t> </a:t>
            </a:r>
            <a:r>
              <a:rPr lang="en-IE" sz="1200" i="0" baseline="0" dirty="0" smtClean="0"/>
              <a:t>or </a:t>
            </a:r>
            <a:r>
              <a:rPr lang="en-IE" sz="1200" i="1" baseline="0" dirty="0" smtClean="0"/>
              <a:t>MeetMe: Chat and Meet New People.</a:t>
            </a:r>
            <a:endParaRPr lang="en-IE" sz="1200" i="1" dirty="0" smtClean="0"/>
          </a:p>
          <a:p>
            <a:endParaRPr lang="en-US" dirty="0"/>
          </a:p>
        </p:txBody>
      </p:sp>
      <p:sp>
        <p:nvSpPr>
          <p:cNvPr id="4" name="Slide Number Placeholder 3"/>
          <p:cNvSpPr>
            <a:spLocks noGrp="1"/>
          </p:cNvSpPr>
          <p:nvPr>
            <p:ph type="sldNum" sz="quarter" idx="10"/>
          </p:nvPr>
        </p:nvSpPr>
        <p:spPr/>
        <p:txBody>
          <a:bodyPr/>
          <a:lstStyle/>
          <a:p>
            <a:fld id="{C6CF91B0-25AB-4DFA-B184-293DD156034C}" type="slidenum">
              <a:rPr lang="el-GR" smtClean="0"/>
              <a:pPr/>
              <a:t>19</a:t>
            </a:fld>
            <a:endParaRPr lang="el-G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sz="1200" b="0" i="1" kern="1200" dirty="0" smtClean="0">
                <a:solidFill>
                  <a:schemeClr val="tx1"/>
                </a:solidFill>
                <a:effectLst/>
                <a:latin typeface="+mn-lt"/>
                <a:ea typeface="+mn-ea"/>
                <a:cs typeface="+mn-cs"/>
              </a:rPr>
              <a:t>Tumblr</a:t>
            </a:r>
            <a:r>
              <a:rPr lang="en-IE" sz="1200" b="0" kern="1200" dirty="0" smtClean="0">
                <a:solidFill>
                  <a:schemeClr val="tx1"/>
                </a:solidFill>
                <a:effectLst/>
                <a:latin typeface="+mn-lt"/>
                <a:ea typeface="+mn-ea"/>
                <a:cs typeface="+mn-cs"/>
              </a:rPr>
              <a:t> </a:t>
            </a:r>
            <a:r>
              <a:rPr lang="en-IE" sz="1200" kern="1200" dirty="0" smtClean="0">
                <a:solidFill>
                  <a:schemeClr val="tx1"/>
                </a:solidFill>
                <a:effectLst/>
                <a:latin typeface="+mn-lt"/>
                <a:ea typeface="+mn-ea"/>
                <a:cs typeface="+mn-cs"/>
              </a:rPr>
              <a:t>is a micro-blogging platform. It is like a cross between a blog and Twitter: It's a streaming scrapbook of text, photos, and/or videos and audio clips. Users create and follow short blogs, or "tumblogs," that can be seen by anyone online (if made public). Many teens have tumblogs for personal use: sharing photos, videos, musings, and things they find funny with their friends.</a:t>
            </a:r>
          </a:p>
          <a:p>
            <a:endParaRPr lang="en-IE" sz="1200" kern="1200" dirty="0" smtClean="0">
              <a:solidFill>
                <a:schemeClr val="tx1"/>
              </a:solidFill>
              <a:effectLst/>
              <a:latin typeface="+mn-lt"/>
              <a:ea typeface="+mn-ea"/>
              <a:cs typeface="+mn-cs"/>
            </a:endParaRPr>
          </a:p>
          <a:p>
            <a:r>
              <a:rPr lang="en-IE" sz="1200" b="1" kern="1200" dirty="0" smtClean="0">
                <a:solidFill>
                  <a:schemeClr val="tx1"/>
                </a:solidFill>
                <a:effectLst/>
                <a:latin typeface="+mn-lt"/>
                <a:ea typeface="+mn-ea"/>
                <a:cs typeface="+mn-cs"/>
              </a:rPr>
              <a:t>What parents need to know:</a:t>
            </a:r>
            <a:endParaRPr lang="en-IE" sz="1200" kern="1200" dirty="0" smtClean="0">
              <a:solidFill>
                <a:schemeClr val="tx1"/>
              </a:solidFill>
              <a:effectLst/>
              <a:latin typeface="+mn-lt"/>
              <a:ea typeface="+mn-ea"/>
              <a:cs typeface="+mn-cs"/>
            </a:endParaRPr>
          </a:p>
          <a:p>
            <a:pPr marL="171450" lvl="0" indent="-171450">
              <a:buFont typeface="Wingdings" panose="05000000000000000000" pitchFamily="2" charset="2"/>
              <a:buChar char="v"/>
            </a:pPr>
            <a:r>
              <a:rPr lang="en-IE" sz="1200" kern="1200" dirty="0" smtClean="0">
                <a:solidFill>
                  <a:schemeClr val="tx1"/>
                </a:solidFill>
                <a:effectLst/>
                <a:latin typeface="+mn-lt"/>
                <a:ea typeface="+mn-ea"/>
                <a:cs typeface="+mn-cs"/>
              </a:rPr>
              <a:t>Porn is easy to find - This online hangout is hip and creative but sometimes raunchy. Pornographic images and videos and depictions of violence, self-harm, drug use, and offensive language are easily searchable</a:t>
            </a:r>
          </a:p>
          <a:p>
            <a:pPr marL="171450" lvl="0" indent="-171450">
              <a:buFont typeface="Wingdings" panose="05000000000000000000" pitchFamily="2" charset="2"/>
              <a:buChar char="v"/>
            </a:pPr>
            <a:r>
              <a:rPr lang="en-IE" sz="1200" kern="1200" dirty="0" smtClean="0">
                <a:solidFill>
                  <a:schemeClr val="tx1"/>
                </a:solidFill>
                <a:effectLst/>
                <a:latin typeface="+mn-lt"/>
                <a:ea typeface="+mn-ea"/>
                <a:cs typeface="+mn-cs"/>
              </a:rPr>
              <a:t>Privacy can be guarded but only through an awkward workaround - The first profile a member creates is public and viewable by anyone on the Internet. Members who desire full privacy have to create a </a:t>
            </a:r>
            <a:r>
              <a:rPr lang="en-IE" sz="1200" i="1" kern="1200" dirty="0" smtClean="0">
                <a:solidFill>
                  <a:schemeClr val="tx1"/>
                </a:solidFill>
                <a:effectLst/>
                <a:latin typeface="+mn-lt"/>
                <a:ea typeface="+mn-ea"/>
                <a:cs typeface="+mn-cs"/>
              </a:rPr>
              <a:t>second</a:t>
            </a:r>
            <a:r>
              <a:rPr lang="en-IE" sz="1200" kern="1200" dirty="0" smtClean="0">
                <a:solidFill>
                  <a:schemeClr val="tx1"/>
                </a:solidFill>
                <a:effectLst/>
                <a:latin typeface="+mn-lt"/>
                <a:ea typeface="+mn-ea"/>
                <a:cs typeface="+mn-cs"/>
              </a:rPr>
              <a:t> profile, which they're able to password-protect</a:t>
            </a:r>
          </a:p>
          <a:p>
            <a:pPr marL="171450" lvl="0" indent="-171450">
              <a:buFont typeface="Wingdings" panose="05000000000000000000" pitchFamily="2" charset="2"/>
              <a:buChar char="v"/>
            </a:pPr>
            <a:r>
              <a:rPr lang="en-IE" sz="1200" kern="1200" dirty="0" smtClean="0">
                <a:solidFill>
                  <a:schemeClr val="tx1"/>
                </a:solidFill>
                <a:effectLst/>
                <a:latin typeface="+mn-lt"/>
                <a:ea typeface="+mn-ea"/>
                <a:cs typeface="+mn-cs"/>
              </a:rPr>
              <a:t>Posts are often copied and shared – Re-blogging on Tumblr is similar to re-tweeting: A post is re-blogged from one tumblog to another. Many teens like - and, in fact, want - their posts re-blogged. But do you really want your child’s words and photos on someone else's page?</a:t>
            </a:r>
          </a:p>
          <a:p>
            <a:endParaRPr lang="en-US" dirty="0"/>
          </a:p>
        </p:txBody>
      </p:sp>
      <p:sp>
        <p:nvSpPr>
          <p:cNvPr id="4" name="Slide Number Placeholder 3"/>
          <p:cNvSpPr>
            <a:spLocks noGrp="1"/>
          </p:cNvSpPr>
          <p:nvPr>
            <p:ph type="sldNum" sz="quarter" idx="10"/>
          </p:nvPr>
        </p:nvSpPr>
        <p:spPr/>
        <p:txBody>
          <a:bodyPr/>
          <a:lstStyle/>
          <a:p>
            <a:fld id="{C6CF91B0-25AB-4DFA-B184-293DD156034C}" type="slidenum">
              <a:rPr lang="el-GR" smtClean="0"/>
              <a:pPr/>
              <a:t>20</a:t>
            </a:fld>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mj-lt"/>
              <a:buNone/>
            </a:pPr>
            <a:r>
              <a:rPr lang="en-IE" b="1" dirty="0" smtClean="0"/>
              <a:t>Unit Sections:</a:t>
            </a:r>
          </a:p>
          <a:p>
            <a:pPr marL="0" indent="0">
              <a:buFont typeface="+mj-lt"/>
              <a:buNone/>
            </a:pPr>
            <a:r>
              <a:rPr lang="en-IE" dirty="0" smtClean="0"/>
              <a:t>This unit is</a:t>
            </a:r>
            <a:r>
              <a:rPr lang="en-IE" baseline="0" dirty="0" smtClean="0"/>
              <a:t> divided into the following sections: </a:t>
            </a:r>
          </a:p>
          <a:p>
            <a:pPr marL="0" indent="0">
              <a:buFont typeface="+mj-lt"/>
              <a:buNone/>
            </a:pPr>
            <a:r>
              <a:rPr lang="en-IE" baseline="0" dirty="0" smtClean="0"/>
              <a:t>	1.	Introduction</a:t>
            </a:r>
          </a:p>
          <a:p>
            <a:pPr marL="0" indent="0">
              <a:buFont typeface="+mj-lt"/>
              <a:buNone/>
            </a:pPr>
            <a:r>
              <a:rPr lang="en-IE" baseline="0" dirty="0" smtClean="0"/>
              <a:t>	2.	How to react to incidents of bullying </a:t>
            </a:r>
          </a:p>
          <a:p>
            <a:pPr marL="0" indent="0">
              <a:buFont typeface="+mj-lt"/>
              <a:buNone/>
            </a:pPr>
            <a:r>
              <a:rPr lang="en-IE" baseline="0" dirty="0" smtClean="0"/>
              <a:t>	3.	How to support your own child</a:t>
            </a:r>
          </a:p>
          <a:p>
            <a:pPr marL="0" indent="0">
              <a:buFont typeface="+mj-lt"/>
              <a:buNone/>
            </a:pPr>
            <a:r>
              <a:rPr lang="en-IE" baseline="0" dirty="0" smtClean="0"/>
              <a:t>	4.	Focus on cyberbullying</a:t>
            </a:r>
          </a:p>
          <a:p>
            <a:pPr marL="0" indent="0">
              <a:buFont typeface="+mj-lt"/>
              <a:buNone/>
            </a:pPr>
            <a:r>
              <a:rPr lang="en-IE" baseline="0" dirty="0" smtClean="0"/>
              <a:t>		4.1	Why is cyberbullying so dangerous for children </a:t>
            </a:r>
          </a:p>
          <a:p>
            <a:pPr marL="0" indent="0">
              <a:buFont typeface="+mj-lt"/>
              <a:buNone/>
            </a:pPr>
            <a:r>
              <a:rPr lang="en-IE" baseline="0" dirty="0" smtClean="0"/>
              <a:t>		4.2	Introduction to social media platforms </a:t>
            </a:r>
          </a:p>
          <a:p>
            <a:pPr marL="0" indent="0">
              <a:buFont typeface="+mj-lt"/>
              <a:buNone/>
            </a:pPr>
            <a:r>
              <a:rPr lang="en-IE" baseline="0" dirty="0" smtClean="0"/>
              <a:t>		4.3	How to effectively deal with cyberbullying as a parent</a:t>
            </a:r>
          </a:p>
          <a:p>
            <a:pPr marL="0" indent="0">
              <a:buFont typeface="+mj-lt"/>
              <a:buNone/>
            </a:pPr>
            <a:endParaRPr lang="en-IE" baseline="0" dirty="0" smtClean="0"/>
          </a:p>
          <a:p>
            <a:pPr marL="0" indent="0">
              <a:buFont typeface="+mj-lt"/>
              <a:buNone/>
            </a:pPr>
            <a:endParaRPr lang="en-IE" baseline="0" dirty="0" smtClean="0"/>
          </a:p>
          <a:p>
            <a:endParaRPr lang="en-US" dirty="0"/>
          </a:p>
        </p:txBody>
      </p:sp>
      <p:sp>
        <p:nvSpPr>
          <p:cNvPr id="4" name="Slide Number Placeholder 3"/>
          <p:cNvSpPr>
            <a:spLocks noGrp="1"/>
          </p:cNvSpPr>
          <p:nvPr>
            <p:ph type="sldNum" sz="quarter" idx="10"/>
          </p:nvPr>
        </p:nvSpPr>
        <p:spPr/>
        <p:txBody>
          <a:bodyPr/>
          <a:lstStyle/>
          <a:p>
            <a:fld id="{C6CF91B0-25AB-4DFA-B184-293DD156034C}" type="slidenum">
              <a:rPr lang="el-GR" smtClean="0"/>
              <a:pPr/>
              <a:t>3</a:t>
            </a:fld>
            <a:endParaRPr lang="el-G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sz="1200" b="0" i="0" kern="1200" dirty="0" smtClean="0">
                <a:solidFill>
                  <a:schemeClr val="tx1"/>
                </a:solidFill>
                <a:effectLst/>
                <a:latin typeface="+mn-lt"/>
                <a:ea typeface="+mn-ea"/>
                <a:cs typeface="+mn-cs"/>
              </a:rPr>
              <a:t>If you are worried about your child using any social</a:t>
            </a:r>
            <a:r>
              <a:rPr lang="en-IE" sz="1200" b="0" i="0" kern="1200" baseline="0" dirty="0" smtClean="0">
                <a:solidFill>
                  <a:schemeClr val="tx1"/>
                </a:solidFill>
                <a:effectLst/>
                <a:latin typeface="+mn-lt"/>
                <a:ea typeface="+mn-ea"/>
                <a:cs typeface="+mn-cs"/>
              </a:rPr>
              <a:t> media platforms, it is a good idea to log onto the platforms they are using and familiarise yourself with their features.  Get to know what you can do on each app, and then you will have a better idea of what your child could be accessing through these platforms. Once you know what they are accessing and using, it will be easy to talk to your child.  Ask them honestly and frankly what they access online, they may tell you everything you want to know. </a:t>
            </a:r>
            <a:r>
              <a:rPr lang="en-IE" dirty="0" smtClean="0"/>
              <a:t>If talking to them doesn’t work, here are</a:t>
            </a:r>
            <a:r>
              <a:rPr lang="en-IE" baseline="0" dirty="0" smtClean="0"/>
              <a:t> a few tips you could try to monitor their activity on social media</a:t>
            </a:r>
            <a:r>
              <a:rPr lang="en-IE" dirty="0" smtClean="0"/>
              <a:t>:</a:t>
            </a:r>
          </a:p>
          <a:p>
            <a:pPr marL="228600" indent="-228600">
              <a:buFont typeface="+mj-lt"/>
              <a:buAutoNum type="arabicPeriod"/>
            </a:pPr>
            <a:r>
              <a:rPr lang="en-IE" dirty="0" smtClean="0"/>
              <a:t>Have your kid use your app store account or an account linked to your email, so you'll be notified when an app is downloaded. Consider making a rule, at least until they're older, that they can't download an app or sign up for an online account without asking you first.</a:t>
            </a:r>
          </a:p>
          <a:p>
            <a:pPr marL="228600" indent="-228600">
              <a:buFont typeface="+mj-lt"/>
              <a:buAutoNum type="arabicPeriod"/>
            </a:pPr>
            <a:r>
              <a:rPr lang="en-IE" dirty="0" smtClean="0"/>
              <a:t>Ask which apps and sites are popular with your teen's friends. Kids may open up more when they're talking about someone else.</a:t>
            </a:r>
          </a:p>
          <a:p>
            <a:pPr marL="228600" indent="-228600">
              <a:buFont typeface="+mj-lt"/>
              <a:buAutoNum type="arabicPeriod"/>
            </a:pPr>
            <a:r>
              <a:rPr lang="en-IE" dirty="0" smtClean="0"/>
              <a:t>Share what you're using. Show them your Facebook page, favourite videos, or a game you're obsessed with. They may be inspired to reciprocate.</a:t>
            </a:r>
          </a:p>
          <a:p>
            <a:pPr marL="228600" indent="-228600">
              <a:buFont typeface="+mj-lt"/>
              <a:buAutoNum type="arabicPeriod"/>
            </a:pPr>
            <a:r>
              <a:rPr lang="en-IE" dirty="0" smtClean="0"/>
              <a:t>Talk to them about being safe online.</a:t>
            </a:r>
            <a:r>
              <a:rPr lang="en-IE" baseline="0" dirty="0" smtClean="0"/>
              <a:t> </a:t>
            </a:r>
            <a:endParaRPr lang="en-IE" dirty="0" smtClean="0"/>
          </a:p>
          <a:p>
            <a:endParaRPr lang="en-US" dirty="0"/>
          </a:p>
        </p:txBody>
      </p:sp>
      <p:sp>
        <p:nvSpPr>
          <p:cNvPr id="4" name="Slide Number Placeholder 3"/>
          <p:cNvSpPr>
            <a:spLocks noGrp="1"/>
          </p:cNvSpPr>
          <p:nvPr>
            <p:ph type="sldNum" sz="quarter" idx="10"/>
          </p:nvPr>
        </p:nvSpPr>
        <p:spPr/>
        <p:txBody>
          <a:bodyPr/>
          <a:lstStyle/>
          <a:p>
            <a:fld id="{C6CF91B0-25AB-4DFA-B184-293DD156034C}" type="slidenum">
              <a:rPr lang="el-GR" smtClean="0"/>
              <a:pPr/>
              <a:t>21</a:t>
            </a:fld>
            <a:endParaRPr lang="el-G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IE" sz="1200" b="0" i="0" kern="1200" dirty="0" smtClean="0">
                <a:solidFill>
                  <a:schemeClr val="tx1"/>
                </a:solidFill>
                <a:effectLst/>
                <a:latin typeface="+mn-lt"/>
                <a:ea typeface="+mn-ea"/>
                <a:cs typeface="+mn-cs"/>
              </a:rPr>
              <a:t>As soon as children begin to</a:t>
            </a:r>
            <a:r>
              <a:rPr lang="en-IE" sz="1200" b="0" i="0" kern="1200" baseline="0" dirty="0" smtClean="0">
                <a:solidFill>
                  <a:schemeClr val="tx1"/>
                </a:solidFill>
                <a:effectLst/>
                <a:latin typeface="+mn-lt"/>
                <a:ea typeface="+mn-ea"/>
                <a:cs typeface="+mn-cs"/>
              </a:rPr>
              <a:t> access online resources as a pre-school child, you will become wary of what they are viewing and what affect it has on them.  As they grow up, you will have less of a supervisory role over what they are accessing online.  As such, it is important that you instil certain values and traits in their online behaviour from an early age, to make sure they act responsibly and carefully online.  Here are some values which you should discuss with your child:</a:t>
            </a:r>
          </a:p>
          <a:p>
            <a:endParaRPr lang="en-IE" sz="1200" b="0" i="0" kern="1200" baseline="0" dirty="0" smtClean="0">
              <a:solidFill>
                <a:schemeClr val="tx1"/>
              </a:solidFill>
              <a:effectLst/>
              <a:latin typeface="+mn-lt"/>
              <a:ea typeface="+mn-ea"/>
              <a:cs typeface="+mn-cs"/>
            </a:endParaRPr>
          </a:p>
          <a:p>
            <a:pPr marL="228600" indent="-228600">
              <a:buFont typeface="+mj-lt"/>
              <a:buAutoNum type="arabicPeriod"/>
            </a:pPr>
            <a:r>
              <a:rPr lang="en-IE" sz="1200" b="0" dirty="0" smtClean="0"/>
              <a:t>Be a good digital citizen - A good rule of thumb: If they wouldn't do something in real life, they shouldn't do it online.</a:t>
            </a:r>
          </a:p>
          <a:p>
            <a:pPr marL="228600" indent="-228600">
              <a:buFont typeface="+mj-lt"/>
              <a:buAutoNum type="arabicPeriod"/>
            </a:pPr>
            <a:r>
              <a:rPr lang="en-IE" sz="1200" b="0" dirty="0" smtClean="0"/>
              <a:t>Visit the site's safety section together - Sometimes you can find these sections under "About Us" or "Privacy Policy." Review the rules and find out how your child can report mean behaviour or unkind content on their favourite sites.</a:t>
            </a:r>
          </a:p>
          <a:p>
            <a:pPr marL="228600" indent="-228600">
              <a:buFont typeface="+mj-lt"/>
              <a:buAutoNum type="arabicPeriod"/>
            </a:pPr>
            <a:r>
              <a:rPr lang="en-IE" sz="1200" b="0" dirty="0" smtClean="0"/>
              <a:t>Avoid strangers</a:t>
            </a:r>
            <a:r>
              <a:rPr lang="en-IE" sz="1200" b="0" baseline="0" dirty="0" smtClean="0"/>
              <a:t> - </a:t>
            </a:r>
            <a:r>
              <a:rPr lang="en-IE" sz="1200" b="0" dirty="0" smtClean="0"/>
              <a:t>Tell your kids that people aren't always who they say they are online. Explain that if someone they don't know talks to them, they shouldn't respond and should let you know.</a:t>
            </a:r>
          </a:p>
          <a:p>
            <a:pPr marL="228600" indent="-228600">
              <a:buFont typeface="+mj-lt"/>
              <a:buAutoNum type="arabicPeriod"/>
            </a:pPr>
            <a:r>
              <a:rPr lang="en-IE" sz="1200" b="0" dirty="0" smtClean="0"/>
              <a:t>Keep some stuff private</a:t>
            </a:r>
            <a:r>
              <a:rPr lang="en-IE" sz="1200" b="0" baseline="0" dirty="0" smtClean="0"/>
              <a:t> - </a:t>
            </a:r>
            <a:r>
              <a:rPr lang="en-IE" sz="1200" b="0" dirty="0" smtClean="0"/>
              <a:t>Their name, address, phone number, and how much money</a:t>
            </a:r>
            <a:r>
              <a:rPr lang="en-IE" sz="1200" b="0" baseline="0" dirty="0" smtClean="0"/>
              <a:t> their </a:t>
            </a:r>
            <a:r>
              <a:rPr lang="en-IE" sz="1200" b="0" dirty="0" smtClean="0"/>
              <a:t>parents make should stay private. But tell them that their hobbies, favourite ice cream flavour, or pet's name is all fun stuff that can be shared with their peers.</a:t>
            </a:r>
          </a:p>
          <a:p>
            <a:pPr marL="228600" indent="-228600">
              <a:buFont typeface="+mj-lt"/>
              <a:buAutoNum type="arabicPeriod"/>
            </a:pPr>
            <a:endParaRPr lang="en-IE" sz="1200" b="0" dirty="0" smtClean="0"/>
          </a:p>
          <a:p>
            <a:pPr marL="0" indent="0">
              <a:buFont typeface="+mj-lt"/>
              <a:buNone/>
            </a:pPr>
            <a:r>
              <a:rPr lang="en-IE" sz="1200" b="0" dirty="0" smtClean="0"/>
              <a:t>For</a:t>
            </a:r>
            <a:r>
              <a:rPr lang="en-IE" sz="1200" b="0" baseline="0" dirty="0" smtClean="0"/>
              <a:t> more tips and advice, see Module 3 Unit 3 Handout 1.</a:t>
            </a:r>
            <a:endParaRPr lang="en-IE" sz="1200" b="0" dirty="0" smtClean="0"/>
          </a:p>
          <a:p>
            <a:endParaRPr lang="en-US" dirty="0"/>
          </a:p>
        </p:txBody>
      </p:sp>
      <p:sp>
        <p:nvSpPr>
          <p:cNvPr id="4" name="Slide Number Placeholder 3"/>
          <p:cNvSpPr>
            <a:spLocks noGrp="1"/>
          </p:cNvSpPr>
          <p:nvPr>
            <p:ph type="sldNum" sz="quarter" idx="10"/>
          </p:nvPr>
        </p:nvSpPr>
        <p:spPr/>
        <p:txBody>
          <a:bodyPr/>
          <a:lstStyle/>
          <a:p>
            <a:fld id="{C6CF91B0-25AB-4DFA-B184-293DD156034C}" type="slidenum">
              <a:rPr lang="el-GR" smtClean="0"/>
              <a:pPr/>
              <a:t>22</a:t>
            </a:fld>
            <a:endParaRPr lang="el-G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sz="1200" kern="1200" dirty="0" smtClean="0">
                <a:solidFill>
                  <a:schemeClr val="tx1"/>
                </a:solidFill>
                <a:effectLst/>
                <a:latin typeface="+mn-lt"/>
                <a:ea typeface="+mn-ea"/>
                <a:cs typeface="+mn-cs"/>
              </a:rPr>
              <a:t>In Ireland, almost one in five children and teens are involved in cyber-bullying either as victims or bullies or both. Over 57% of incidents originate by mobile phones, with text messaging being the most common form of cyber-bullying both in and out of school. So what do you do if your child is involved in Cyberbullying?</a:t>
            </a:r>
          </a:p>
          <a:p>
            <a:endParaRPr lang="en-IE" sz="1200" kern="1200" dirty="0" smtClean="0">
              <a:solidFill>
                <a:schemeClr val="tx1"/>
              </a:solidFill>
              <a:effectLst/>
              <a:latin typeface="+mn-lt"/>
              <a:ea typeface="+mn-ea"/>
              <a:cs typeface="+mn-cs"/>
            </a:endParaRPr>
          </a:p>
          <a:p>
            <a:pPr marL="228600" lvl="0" indent="-228600">
              <a:buFont typeface="+mj-lt"/>
              <a:buAutoNum type="arabicPeriod"/>
            </a:pPr>
            <a:r>
              <a:rPr lang="en-IE" sz="1200" kern="1200" dirty="0" smtClean="0">
                <a:solidFill>
                  <a:schemeClr val="tx1"/>
                </a:solidFill>
                <a:effectLst/>
                <a:latin typeface="+mn-lt"/>
                <a:ea typeface="+mn-ea"/>
                <a:cs typeface="+mn-cs"/>
              </a:rPr>
              <a:t>Inform yourself about mobile phone and Internet use and safety. Carefully read your child’s mobile phone manual and take note of how to contact the phone’s service provider should it be necessary to make a complaint. </a:t>
            </a:r>
          </a:p>
          <a:p>
            <a:pPr marL="228600" lvl="0" indent="-228600">
              <a:buFont typeface="+mj-lt"/>
              <a:buAutoNum type="arabicPeriod"/>
            </a:pPr>
            <a:r>
              <a:rPr lang="en-IE" sz="1200" kern="1200" dirty="0" smtClean="0">
                <a:solidFill>
                  <a:schemeClr val="tx1"/>
                </a:solidFill>
                <a:effectLst/>
                <a:latin typeface="+mn-lt"/>
                <a:ea typeface="+mn-ea"/>
                <a:cs typeface="+mn-cs"/>
              </a:rPr>
              <a:t>Make sure your child or teen understands the importance of Internet and mobile safety. Don’t take it for granted that your child or teen knows how to avoid the pitfalls of electronic communication. Warn them of the dangers of putting photos of themselves on the Internet or to share indiscriminately their name, address, phone number and other personal information online. Ask them are they happy to put the same information in a shop window as they pass around amongst their peers. </a:t>
            </a:r>
          </a:p>
          <a:p>
            <a:pPr marL="228600" lvl="0" indent="-228600">
              <a:buFont typeface="+mj-lt"/>
              <a:buAutoNum type="arabicPeriod"/>
            </a:pPr>
            <a:r>
              <a:rPr lang="en-IE" sz="1200" kern="1200" dirty="0" smtClean="0">
                <a:solidFill>
                  <a:schemeClr val="tx1"/>
                </a:solidFill>
                <a:effectLst/>
                <a:latin typeface="+mn-lt"/>
                <a:ea typeface="+mn-ea"/>
                <a:cs typeface="+mn-cs"/>
              </a:rPr>
              <a:t>Inform yourself about blocking devices, which will help to block unwanted and abusive calls. The vMad Bully Stop application allows your child and teenager to control who calls or sends them texts. It also enables you and your child to view the content of any blocked text.</a:t>
            </a:r>
          </a:p>
          <a:p>
            <a:endParaRPr lang="en-US" dirty="0"/>
          </a:p>
        </p:txBody>
      </p:sp>
      <p:sp>
        <p:nvSpPr>
          <p:cNvPr id="4" name="Slide Number Placeholder 3"/>
          <p:cNvSpPr>
            <a:spLocks noGrp="1"/>
          </p:cNvSpPr>
          <p:nvPr>
            <p:ph type="sldNum" sz="quarter" idx="10"/>
          </p:nvPr>
        </p:nvSpPr>
        <p:spPr/>
        <p:txBody>
          <a:bodyPr/>
          <a:lstStyle/>
          <a:p>
            <a:fld id="{C6CF91B0-25AB-4DFA-B184-293DD156034C}" type="slidenum">
              <a:rPr lang="el-GR" smtClean="0"/>
              <a:pPr/>
              <a:t>23</a:t>
            </a:fld>
            <a:endParaRPr lang="el-G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lvl="0"/>
            <a:r>
              <a:rPr lang="en-IE" sz="1200" kern="1200" dirty="0" smtClean="0">
                <a:solidFill>
                  <a:schemeClr val="tx1"/>
                </a:solidFill>
                <a:effectLst/>
                <a:latin typeface="+mn-lt"/>
                <a:ea typeface="+mn-ea"/>
                <a:cs typeface="+mn-cs"/>
              </a:rPr>
              <a:t>4. Encourage open and non-judgmental communication with your child and teenager. Talk to your child about their online friends and activities in the same way as you would their traditional friendships and activities. Ask if they have seen abusive and hurtful texts or postings. Ask them what they do if they did. If there is anything you do not understand about their mobile phone or Internet activities, ask them to show you. </a:t>
            </a:r>
            <a:endParaRPr lang="en-IE" sz="1100" kern="1200" dirty="0" smtClean="0">
              <a:solidFill>
                <a:schemeClr val="tx1"/>
              </a:solidFill>
              <a:effectLst/>
              <a:latin typeface="+mn-lt"/>
              <a:ea typeface="+mn-ea"/>
              <a:cs typeface="+mn-cs"/>
            </a:endParaRPr>
          </a:p>
          <a:p>
            <a:pPr lvl="0"/>
            <a:endParaRPr lang="en-IE" sz="1200" kern="1200" dirty="0" smtClean="0">
              <a:solidFill>
                <a:schemeClr val="tx1"/>
              </a:solidFill>
              <a:effectLst/>
              <a:latin typeface="+mn-lt"/>
              <a:ea typeface="+mn-ea"/>
              <a:cs typeface="+mn-cs"/>
            </a:endParaRPr>
          </a:p>
          <a:p>
            <a:pPr lvl="0"/>
            <a:r>
              <a:rPr lang="en-IE" sz="1200" kern="1200" dirty="0" smtClean="0">
                <a:solidFill>
                  <a:schemeClr val="tx1"/>
                </a:solidFill>
                <a:effectLst/>
                <a:latin typeface="+mn-lt"/>
                <a:ea typeface="+mn-ea"/>
                <a:cs typeface="+mn-cs"/>
              </a:rPr>
              <a:t>5. Key advice for your child or teenager if targeted. </a:t>
            </a:r>
            <a:endParaRPr lang="en-IE" sz="1100"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IE" sz="1200" kern="1200" dirty="0" smtClean="0">
                <a:solidFill>
                  <a:schemeClr val="tx1"/>
                </a:solidFill>
                <a:effectLst/>
                <a:latin typeface="+mn-lt"/>
                <a:ea typeface="+mn-ea"/>
                <a:cs typeface="+mn-cs"/>
              </a:rPr>
              <a:t>Talk</a:t>
            </a:r>
            <a:r>
              <a:rPr lang="en-IE" sz="1200" kern="1200" baseline="0" dirty="0" smtClean="0">
                <a:solidFill>
                  <a:schemeClr val="tx1"/>
                </a:solidFill>
                <a:effectLst/>
                <a:latin typeface="+mn-lt"/>
                <a:ea typeface="+mn-ea"/>
                <a:cs typeface="+mn-cs"/>
              </a:rPr>
              <a:t> to them – tell them not to </a:t>
            </a:r>
            <a:r>
              <a:rPr lang="en-IE" sz="1200" kern="1200" dirty="0" smtClean="0">
                <a:solidFill>
                  <a:schemeClr val="tx1"/>
                </a:solidFill>
                <a:effectLst/>
                <a:latin typeface="+mn-lt"/>
                <a:ea typeface="+mn-ea"/>
                <a:cs typeface="+mn-cs"/>
              </a:rPr>
              <a:t>feel ashamed - the shame lies with the perpetrator. </a:t>
            </a:r>
            <a:endParaRPr lang="en-IE" sz="1100"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IE" sz="1200" kern="1200" dirty="0" smtClean="0">
                <a:solidFill>
                  <a:schemeClr val="tx1"/>
                </a:solidFill>
                <a:effectLst/>
                <a:latin typeface="+mn-lt"/>
                <a:ea typeface="+mn-ea"/>
                <a:cs typeface="+mn-cs"/>
              </a:rPr>
              <a:t>Don’t reply to abusive or hurtful messages. </a:t>
            </a:r>
            <a:endParaRPr lang="en-IE" sz="1100"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IE" sz="1200" kern="1200" dirty="0" smtClean="0">
                <a:solidFill>
                  <a:schemeClr val="tx1"/>
                </a:solidFill>
                <a:effectLst/>
                <a:latin typeface="+mn-lt"/>
                <a:ea typeface="+mn-ea"/>
                <a:cs typeface="+mn-cs"/>
              </a:rPr>
              <a:t>Save the message. </a:t>
            </a:r>
            <a:endParaRPr lang="en-IE" sz="1100"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IE" sz="1200" kern="1200" dirty="0" smtClean="0">
                <a:solidFill>
                  <a:schemeClr val="tx1"/>
                </a:solidFill>
                <a:effectLst/>
                <a:latin typeface="+mn-lt"/>
                <a:ea typeface="+mn-ea"/>
                <a:cs typeface="+mn-cs"/>
              </a:rPr>
              <a:t>Report the threatening or offensive behaviour to the school, contact the service provider (through its Customer Care or Report Abuse facility). </a:t>
            </a:r>
            <a:endParaRPr lang="en-IE" sz="1100"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IE" sz="1200" kern="1200" dirty="0" smtClean="0">
                <a:solidFill>
                  <a:schemeClr val="tx1"/>
                </a:solidFill>
                <a:effectLst/>
                <a:latin typeface="+mn-lt"/>
                <a:ea typeface="+mn-ea"/>
                <a:cs typeface="+mn-cs"/>
              </a:rPr>
              <a:t>If the cyber-bullying is very threatening and serious, contact your local Gardaí. </a:t>
            </a:r>
            <a:endParaRPr lang="en-IE" sz="1100"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en-IE" sz="1200" kern="1200" dirty="0" smtClean="0">
                <a:solidFill>
                  <a:schemeClr val="tx1"/>
                </a:solidFill>
                <a:effectLst/>
                <a:latin typeface="+mn-lt"/>
                <a:ea typeface="+mn-ea"/>
                <a:cs typeface="+mn-cs"/>
              </a:rPr>
              <a:t>Help</a:t>
            </a:r>
            <a:r>
              <a:rPr lang="en-IE" sz="1200" kern="1200" baseline="0" dirty="0" smtClean="0">
                <a:solidFill>
                  <a:schemeClr val="tx1"/>
                </a:solidFill>
                <a:effectLst/>
                <a:latin typeface="+mn-lt"/>
                <a:ea typeface="+mn-ea"/>
                <a:cs typeface="+mn-cs"/>
              </a:rPr>
              <a:t> your child to b</a:t>
            </a:r>
            <a:r>
              <a:rPr lang="en-IE" sz="1200" kern="1200" dirty="0" smtClean="0">
                <a:solidFill>
                  <a:schemeClr val="tx1"/>
                </a:solidFill>
                <a:effectLst/>
                <a:latin typeface="+mn-lt"/>
                <a:ea typeface="+mn-ea"/>
                <a:cs typeface="+mn-cs"/>
              </a:rPr>
              <a:t>lock the sender. </a:t>
            </a:r>
          </a:p>
          <a:p>
            <a:pPr marL="628650" lvl="1" indent="-171450">
              <a:buFont typeface="Arial" panose="020B0604020202020204" pitchFamily="34" charset="0"/>
              <a:buChar char="•"/>
            </a:pPr>
            <a:endParaRPr lang="en-IE" sz="1100" kern="1200" dirty="0" smtClean="0">
              <a:solidFill>
                <a:schemeClr val="tx1"/>
              </a:solidFill>
              <a:effectLst/>
              <a:latin typeface="+mn-lt"/>
              <a:ea typeface="+mn-ea"/>
              <a:cs typeface="+mn-cs"/>
            </a:endParaRPr>
          </a:p>
          <a:p>
            <a:pPr lvl="0"/>
            <a:r>
              <a:rPr lang="en-IE" sz="1200" kern="1200" dirty="0" smtClean="0">
                <a:solidFill>
                  <a:schemeClr val="tx1"/>
                </a:solidFill>
                <a:effectLst/>
                <a:latin typeface="+mn-lt"/>
                <a:ea typeface="+mn-ea"/>
                <a:cs typeface="+mn-cs"/>
              </a:rPr>
              <a:t>6. Share evidence of cyber-bullying with the school. Most often, the boys and girls who cyber-bully also engage in traditional face to face bullying so it is important that the school gets to know about it so that they can apprehend the perpetrators. With cyber-bullying, you will have the advantage of being able to show copies of the offensive messages, pictures or video clips used to humiliate or embarrass your child or teen. </a:t>
            </a:r>
            <a:endParaRPr lang="en-IE" sz="11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6CF91B0-25AB-4DFA-B184-293DD156034C}" type="slidenum">
              <a:rPr lang="el-GR" smtClean="0"/>
              <a:pPr/>
              <a:t>24</a:t>
            </a:fld>
            <a:endParaRPr lang="el-G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lvl="0"/>
            <a:r>
              <a:rPr lang="en-IE" sz="1200" kern="1200" dirty="0" smtClean="0">
                <a:solidFill>
                  <a:schemeClr val="tx1"/>
                </a:solidFill>
                <a:effectLst/>
                <a:latin typeface="+mn-lt"/>
                <a:ea typeface="+mn-ea"/>
                <a:cs typeface="+mn-cs"/>
              </a:rPr>
              <a:t>7. Make sure your child and teenager understands that you disapprove of cyber-bullying. It is important that children and teens learn to respect each other and therefore they should be told to avoid engaging in cyber-bullying for whatever reason that may tempt them to be abusive and hurtful to others. Should you as a parent be informed of their inappropriate behaviour impress upon them that one should not do onto others what one would not like done to oneself. It is vital also that you try to find out the reasons for their cyber-bullying behaviour. In that way, you can help them overcome it. </a:t>
            </a:r>
          </a:p>
          <a:p>
            <a:pPr lvl="0"/>
            <a:r>
              <a:rPr lang="en-IE" sz="1200" kern="1200" dirty="0" smtClean="0">
                <a:solidFill>
                  <a:schemeClr val="tx1"/>
                </a:solidFill>
                <a:effectLst/>
                <a:latin typeface="+mn-lt"/>
                <a:ea typeface="+mn-ea"/>
                <a:cs typeface="+mn-cs"/>
              </a:rPr>
              <a:t>8. Administer consequences for breaking the rules of cyber-safety. If necessary apply “the yellow car, red car” philosophy and as a corrective measure reduce their allowance for mobile phone credit or the time spent on the computer. </a:t>
            </a:r>
          </a:p>
          <a:p>
            <a:pPr lvl="0"/>
            <a:r>
              <a:rPr lang="en-IE" sz="1200" kern="1200" dirty="0" smtClean="0">
                <a:solidFill>
                  <a:schemeClr val="tx1"/>
                </a:solidFill>
                <a:effectLst/>
                <a:latin typeface="+mn-lt"/>
                <a:ea typeface="+mn-ea"/>
                <a:cs typeface="+mn-cs"/>
              </a:rPr>
              <a:t>9. Have your child or teen understand that cyber-bullying can lead to a criminal offence.  Any text message or Internet communication that is grossly threatening, offensive or harasses another person could be investigated by the Gardaí and result in prosecution. </a:t>
            </a:r>
          </a:p>
          <a:p>
            <a:pPr lvl="0"/>
            <a:r>
              <a:rPr lang="en-IE" sz="1200" kern="1200" dirty="0" smtClean="0">
                <a:solidFill>
                  <a:schemeClr val="tx1"/>
                </a:solidFill>
                <a:effectLst/>
                <a:latin typeface="+mn-lt"/>
                <a:ea typeface="+mn-ea"/>
                <a:cs typeface="+mn-cs"/>
              </a:rPr>
              <a:t>10. Keep up to date with the advances in electronic communication. Don’t be afraid to show your ignorance. Remember we are all ignorant but about different things. Listen and learn from your child and teenager and together, you can log onto websites to learn about the positive uses of electronic communication as well as the most effective strategies to prevent and tackle bullying and cyber-bullying.</a:t>
            </a:r>
            <a:endParaRPr lang="en-IE"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6CF91B0-25AB-4DFA-B184-293DD156034C}" type="slidenum">
              <a:rPr lang="el-GR" smtClean="0"/>
              <a:pPr/>
              <a:t>25</a:t>
            </a:fld>
            <a:endParaRPr 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IE" sz="1200" kern="1200" dirty="0" smtClean="0">
                <a:solidFill>
                  <a:schemeClr val="tx1"/>
                </a:solidFill>
                <a:effectLst/>
                <a:latin typeface="+mn-lt"/>
                <a:ea typeface="+mn-ea"/>
                <a:cs typeface="+mn-cs"/>
              </a:rPr>
              <a:t>Parents often don’t realise that bullying is as serious to child’s development as it can be.  They also don’t realise that they can play a central role to preventing bullying and stopping it when it happens. When reacting to instances of bullying, it is important that you remain calm, patient, understanding and that you dedicate time to listening to your child’s situation and give them the attention they need to resolve the issues they are facing.</a:t>
            </a:r>
          </a:p>
          <a:p>
            <a:endParaRPr lang="en-IE" sz="1200" kern="1200" dirty="0" smtClean="0">
              <a:solidFill>
                <a:schemeClr val="tx1"/>
              </a:solidFill>
              <a:effectLst/>
              <a:latin typeface="+mn-lt"/>
              <a:ea typeface="+mn-ea"/>
              <a:cs typeface="+mn-cs"/>
            </a:endParaRPr>
          </a:p>
          <a:p>
            <a:r>
              <a:rPr lang="en-IE" sz="1200" kern="1200" dirty="0" smtClean="0">
                <a:solidFill>
                  <a:schemeClr val="tx1"/>
                </a:solidFill>
                <a:effectLst/>
                <a:latin typeface="+mn-lt"/>
                <a:ea typeface="+mn-ea"/>
                <a:cs typeface="+mn-cs"/>
              </a:rPr>
              <a:t>Here are a few things you can do:</a:t>
            </a:r>
          </a:p>
          <a:p>
            <a:endParaRPr lang="en-IE" sz="1200" kern="1200" dirty="0" smtClean="0">
              <a:solidFill>
                <a:schemeClr val="tx1"/>
              </a:solidFill>
              <a:effectLst/>
              <a:latin typeface="+mn-lt"/>
              <a:ea typeface="+mn-ea"/>
              <a:cs typeface="+mn-cs"/>
            </a:endParaRPr>
          </a:p>
          <a:p>
            <a:pPr marL="228600" lvl="0" indent="-228600">
              <a:buFont typeface="+mj-lt"/>
              <a:buAutoNum type="arabicPeriod"/>
            </a:pPr>
            <a:r>
              <a:rPr lang="en-IE" sz="1200" kern="1200" dirty="0" smtClean="0">
                <a:solidFill>
                  <a:schemeClr val="tx1"/>
                </a:solidFill>
                <a:effectLst/>
                <a:latin typeface="+mn-lt"/>
                <a:ea typeface="+mn-ea"/>
                <a:cs typeface="+mn-cs"/>
              </a:rPr>
              <a:t>Teach kids to solve problems without using violence and praise them when they do.</a:t>
            </a:r>
          </a:p>
          <a:p>
            <a:pPr marL="228600" lvl="0" indent="-228600">
              <a:buFont typeface="+mj-lt"/>
              <a:buAutoNum type="arabicPeriod"/>
            </a:pPr>
            <a:r>
              <a:rPr lang="en-IE" sz="1200" kern="1200" dirty="0" smtClean="0">
                <a:solidFill>
                  <a:schemeClr val="tx1"/>
                </a:solidFill>
                <a:effectLst/>
                <a:latin typeface="+mn-lt"/>
                <a:ea typeface="+mn-ea"/>
                <a:cs typeface="+mn-cs"/>
              </a:rPr>
              <a:t>Give children positive feedback when they behave well to help their build self-esteem.</a:t>
            </a:r>
          </a:p>
          <a:p>
            <a:pPr marL="228600" lvl="0" indent="-228600">
              <a:buFont typeface="+mj-lt"/>
              <a:buAutoNum type="arabicPeriod"/>
            </a:pPr>
            <a:r>
              <a:rPr lang="en-IE" sz="1200" kern="1200" dirty="0" smtClean="0">
                <a:solidFill>
                  <a:schemeClr val="tx1"/>
                </a:solidFill>
                <a:effectLst/>
                <a:latin typeface="+mn-lt"/>
                <a:ea typeface="+mn-ea"/>
                <a:cs typeface="+mn-cs"/>
              </a:rPr>
              <a:t>Ask your children about their day and listen to them talk about school, social events, their classmates, and any problems they have.</a:t>
            </a:r>
          </a:p>
          <a:p>
            <a:pPr marL="228600" lvl="0" indent="-228600">
              <a:buFont typeface="+mj-lt"/>
              <a:buAutoNum type="arabicPeriod"/>
            </a:pPr>
            <a:r>
              <a:rPr lang="en-IE" sz="1200" kern="1200" dirty="0" smtClean="0">
                <a:solidFill>
                  <a:schemeClr val="tx1"/>
                </a:solidFill>
                <a:effectLst/>
                <a:latin typeface="+mn-lt"/>
                <a:ea typeface="+mn-ea"/>
                <a:cs typeface="+mn-cs"/>
              </a:rPr>
              <a:t>Take bullying seriously. Many kids are embarrassed to say they have been bullied. </a:t>
            </a:r>
          </a:p>
          <a:p>
            <a:pPr marL="228600" lvl="0" indent="-228600">
              <a:buFont typeface="+mj-lt"/>
              <a:buAutoNum type="arabicPeriod"/>
            </a:pPr>
            <a:r>
              <a:rPr lang="en-IE" sz="1200" kern="1200" dirty="0" smtClean="0">
                <a:solidFill>
                  <a:schemeClr val="tx1"/>
                </a:solidFill>
                <a:effectLst/>
                <a:latin typeface="+mn-lt"/>
                <a:ea typeface="+mn-ea"/>
                <a:cs typeface="+mn-cs"/>
              </a:rPr>
              <a:t>If you see any bullying, stop it right away, even if your child is the one doing the bullying.</a:t>
            </a:r>
          </a:p>
          <a:p>
            <a:pPr marL="228600" lvl="0" indent="-228600">
              <a:buFont typeface="+mj-lt"/>
              <a:buAutoNum type="arabicPeriod"/>
            </a:pPr>
            <a:r>
              <a:rPr lang="en-IE" sz="1200" kern="1200" dirty="0" smtClean="0">
                <a:solidFill>
                  <a:schemeClr val="tx1"/>
                </a:solidFill>
                <a:effectLst/>
                <a:latin typeface="+mn-lt"/>
                <a:ea typeface="+mn-ea"/>
                <a:cs typeface="+mn-cs"/>
              </a:rPr>
              <a:t>Encourage your child to help others who need it.</a:t>
            </a:r>
          </a:p>
          <a:p>
            <a:pPr marL="228600" lvl="0" indent="-228600">
              <a:buFont typeface="+mj-lt"/>
              <a:buAutoNum type="arabicPeriod"/>
            </a:pPr>
            <a:r>
              <a:rPr lang="en-IE" sz="1200" kern="1200" dirty="0" smtClean="0">
                <a:solidFill>
                  <a:schemeClr val="tx1"/>
                </a:solidFill>
                <a:effectLst/>
                <a:latin typeface="+mn-lt"/>
                <a:ea typeface="+mn-ea"/>
                <a:cs typeface="+mn-cs"/>
              </a:rPr>
              <a:t>Don't bully your children or bully others in front of them. Many times kids who are bullied at home react by bullying other kids.</a:t>
            </a:r>
          </a:p>
          <a:p>
            <a:pPr marL="228600" lvl="0" indent="-228600">
              <a:buFont typeface="+mj-lt"/>
              <a:buAutoNum type="arabicPeriod"/>
            </a:pPr>
            <a:r>
              <a:rPr lang="en-IE" sz="1200" kern="1200" dirty="0" smtClean="0">
                <a:solidFill>
                  <a:schemeClr val="tx1"/>
                </a:solidFill>
                <a:effectLst/>
                <a:latin typeface="+mn-lt"/>
                <a:ea typeface="+mn-ea"/>
                <a:cs typeface="+mn-cs"/>
              </a:rPr>
              <a:t>Support bully prevention programmes in your child's school.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C6CF91B0-25AB-4DFA-B184-293DD156034C}" type="slidenum">
              <a:rPr lang="el-GR" smtClean="0"/>
              <a:pPr/>
              <a:t>4</a:t>
            </a:fld>
            <a:endParaRPr lang="el-G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Wingdings" panose="05000000000000000000" pitchFamily="2" charset="2"/>
              <a:buNone/>
            </a:pPr>
            <a:r>
              <a:rPr lang="en-IE" dirty="0" smtClean="0"/>
              <a:t>It is</a:t>
            </a:r>
            <a:r>
              <a:rPr lang="en-IE" baseline="0" dirty="0" smtClean="0"/>
              <a:t> important to appreciate that all children who are involved in a bullying incident can be affected by it, therefore all children, regardless of what role they play in the bullying incident should be supported. </a:t>
            </a:r>
            <a:r>
              <a:rPr lang="en-US" dirty="0" smtClean="0"/>
              <a:t>As a parent, support your child whether they are:</a:t>
            </a:r>
          </a:p>
          <a:p>
            <a:pPr marL="1028700" lvl="1" indent="-342900">
              <a:buFont typeface="Wingdings" panose="05000000000000000000" pitchFamily="2" charset="2"/>
              <a:buChar char="v"/>
            </a:pPr>
            <a:r>
              <a:rPr lang="en-US" dirty="0" smtClean="0"/>
              <a:t>A victim of bullying;</a:t>
            </a:r>
          </a:p>
          <a:p>
            <a:pPr marL="1028700" lvl="1" indent="-342900">
              <a:buFont typeface="Wingdings" panose="05000000000000000000" pitchFamily="2" charset="2"/>
              <a:buChar char="v"/>
            </a:pPr>
            <a:r>
              <a:rPr lang="en-US" dirty="0" smtClean="0"/>
              <a:t>A perpetrator of bullying;</a:t>
            </a:r>
          </a:p>
          <a:p>
            <a:pPr marL="1028700" lvl="1" indent="-342900">
              <a:buFont typeface="Wingdings" panose="05000000000000000000" pitchFamily="2" charset="2"/>
              <a:buChar char="v"/>
            </a:pPr>
            <a:r>
              <a:rPr lang="en-US" dirty="0" smtClean="0"/>
              <a:t>An on-looker or witness of the bullying.</a:t>
            </a:r>
          </a:p>
          <a:p>
            <a:endParaRPr lang="en-IE" dirty="0" smtClean="0"/>
          </a:p>
          <a:p>
            <a:r>
              <a:rPr lang="en-IE" dirty="0" smtClean="0"/>
              <a:t>Most of all,</a:t>
            </a:r>
            <a:r>
              <a:rPr lang="en-IE" baseline="0" dirty="0" smtClean="0"/>
              <a:t> it is important to ensure that any instances of bullying are reported, managed and stopped.  This way the effects of the bullying on all children will be minimised. </a:t>
            </a:r>
          </a:p>
          <a:p>
            <a:endParaRPr lang="en-IE" baseline="0" dirty="0" smtClean="0"/>
          </a:p>
          <a:p>
            <a:endParaRPr lang="en-US" dirty="0"/>
          </a:p>
        </p:txBody>
      </p:sp>
      <p:sp>
        <p:nvSpPr>
          <p:cNvPr id="4" name="Slide Number Placeholder 3"/>
          <p:cNvSpPr>
            <a:spLocks noGrp="1"/>
          </p:cNvSpPr>
          <p:nvPr>
            <p:ph type="sldNum" sz="quarter" idx="10"/>
          </p:nvPr>
        </p:nvSpPr>
        <p:spPr/>
        <p:txBody>
          <a:bodyPr/>
          <a:lstStyle/>
          <a:p>
            <a:fld id="{C6CF91B0-25AB-4DFA-B184-293DD156034C}" type="slidenum">
              <a:rPr lang="el-GR" smtClean="0"/>
              <a:pPr/>
              <a:t>5</a:t>
            </a:fld>
            <a:endParaRPr lang="el-G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Wingdings" panose="05000000000000000000" pitchFamily="2" charset="2"/>
              <a:buChar char="v"/>
            </a:pPr>
            <a:r>
              <a:rPr lang="en-IE" b="1" dirty="0" smtClean="0"/>
              <a:t>Support children who are bullying</a:t>
            </a:r>
            <a:r>
              <a:rPr lang="en-IE" b="1" baseline="0" dirty="0" smtClean="0"/>
              <a:t> victims:</a:t>
            </a:r>
          </a:p>
          <a:p>
            <a:pPr marL="628650" lvl="1" indent="-171450">
              <a:buFont typeface="Wingdings" panose="05000000000000000000" pitchFamily="2" charset="2"/>
              <a:buChar char="v"/>
            </a:pPr>
            <a:r>
              <a:rPr lang="en-IE" b="0" baseline="0" dirty="0" smtClean="0"/>
              <a:t>Listen to your child and understand what has been going on.  Show them that you understand, you are here to support them and you are going to help to put an end to their victimisation;</a:t>
            </a:r>
          </a:p>
          <a:p>
            <a:pPr marL="628650" lvl="1" indent="-171450">
              <a:buFont typeface="Wingdings" panose="05000000000000000000" pitchFamily="2" charset="2"/>
              <a:buChar char="v"/>
            </a:pPr>
            <a:r>
              <a:rPr lang="en-IE" b="0" baseline="0" dirty="0" smtClean="0"/>
              <a:t>Reinforce the message to your child that the bullying is not their fault;</a:t>
            </a:r>
          </a:p>
          <a:p>
            <a:pPr marL="628650" lvl="1" indent="-171450">
              <a:buFont typeface="Wingdings" panose="05000000000000000000" pitchFamily="2" charset="2"/>
              <a:buChar char="v"/>
            </a:pPr>
            <a:r>
              <a:rPr lang="en-IE" b="0" baseline="0" dirty="0" smtClean="0"/>
              <a:t>Understand that it might be difficult for your child to talk about their being bullied.  It can be a traumatic and damaging ordeal to endure, so be patient. Make them feel safe and wait for them to talk in their own time.</a:t>
            </a:r>
          </a:p>
          <a:p>
            <a:pPr marL="628650" lvl="1" indent="-171450">
              <a:buFont typeface="Wingdings" panose="05000000000000000000" pitchFamily="2" charset="2"/>
              <a:buChar char="v"/>
            </a:pPr>
            <a:r>
              <a:rPr lang="en-IE" b="0" baseline="0" dirty="0" smtClean="0"/>
              <a:t>Give advice about what to do. This may involve role-playing and thinking through how the child might react if the bullying occurs again.</a:t>
            </a:r>
          </a:p>
          <a:p>
            <a:pPr marL="628650" lvl="1" indent="-171450">
              <a:buFont typeface="Wingdings" panose="05000000000000000000" pitchFamily="2" charset="2"/>
              <a:buChar char="v"/>
            </a:pPr>
            <a:r>
              <a:rPr lang="en-IE" b="0" baseline="0" dirty="0" smtClean="0"/>
              <a:t>Story swap – children might be intimidated by telling a parent they are the victim of bullying. They may be afraid that they seem weak or vulnerable and they may feel like a failure.  Telling them a story about a time you were bullied, or saw someone being bullied will help them to realise that bullying can happen to anyone, and there is no shame in being bullied. </a:t>
            </a:r>
          </a:p>
          <a:p>
            <a:pPr marL="628650" lvl="1" indent="-171450">
              <a:buFont typeface="Wingdings" panose="05000000000000000000" pitchFamily="2" charset="2"/>
              <a:buChar char="v"/>
            </a:pPr>
            <a:r>
              <a:rPr lang="en-IE" b="0" baseline="0" dirty="0" smtClean="0"/>
              <a:t>Work together to find a solution. Talk about involving school teachers and principals, and ask your child what solution they would like that would make them feel most safe.</a:t>
            </a:r>
          </a:p>
          <a:p>
            <a:endParaRPr lang="en-US" dirty="0"/>
          </a:p>
        </p:txBody>
      </p:sp>
      <p:sp>
        <p:nvSpPr>
          <p:cNvPr id="4" name="Slide Number Placeholder 3"/>
          <p:cNvSpPr>
            <a:spLocks noGrp="1"/>
          </p:cNvSpPr>
          <p:nvPr>
            <p:ph type="sldNum" sz="quarter" idx="10"/>
          </p:nvPr>
        </p:nvSpPr>
        <p:spPr/>
        <p:txBody>
          <a:bodyPr/>
          <a:lstStyle/>
          <a:p>
            <a:fld id="{C6CF91B0-25AB-4DFA-B184-293DD156034C}" type="slidenum">
              <a:rPr lang="el-GR" smtClean="0"/>
              <a:pPr/>
              <a:t>6</a:t>
            </a:fld>
            <a:endParaRPr lang="el-G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171450" indent="-171450">
              <a:buFont typeface="Wingdings" panose="05000000000000000000" pitchFamily="2" charset="2"/>
              <a:buChar char="v"/>
            </a:pPr>
            <a:r>
              <a:rPr lang="en-IE" sz="1150" b="1" dirty="0" smtClean="0"/>
              <a:t>Addressing a Perpetrator</a:t>
            </a:r>
            <a:r>
              <a:rPr lang="en-IE" sz="1150" b="1" baseline="0" dirty="0" smtClean="0"/>
              <a:t> of Bullying:</a:t>
            </a:r>
            <a:r>
              <a:rPr lang="en-IE" sz="1150" b="1" dirty="0" smtClean="0"/>
              <a:t> </a:t>
            </a:r>
          </a:p>
          <a:p>
            <a:r>
              <a:rPr lang="en-IE" sz="1150" dirty="0" smtClean="0"/>
              <a:t>If your child is the one who is perpetrating</a:t>
            </a:r>
            <a:r>
              <a:rPr lang="en-IE" sz="1150" baseline="0" dirty="0" smtClean="0"/>
              <a:t> the bullying, here are some tips you can follow to help address this behaviour:</a:t>
            </a:r>
          </a:p>
          <a:p>
            <a:pPr marL="628650" lvl="1" indent="-171450">
              <a:buFont typeface="Wingdings" panose="05000000000000000000" pitchFamily="2" charset="2"/>
              <a:buChar char="v"/>
            </a:pPr>
            <a:r>
              <a:rPr lang="en-IE" sz="1150" dirty="0" smtClean="0"/>
              <a:t>Don’t ignore the situation.  You have to deal with the bullying behaviour and help your child to understand that this behaviour is not acceptable and help them to change </a:t>
            </a:r>
          </a:p>
          <a:p>
            <a:pPr marL="628650" lvl="1" indent="-171450">
              <a:buFont typeface="Wingdings" panose="05000000000000000000" pitchFamily="2" charset="2"/>
              <a:buChar char="v"/>
            </a:pPr>
            <a:r>
              <a:rPr lang="en-IE" sz="1150" dirty="0" smtClean="0"/>
              <a:t>Don’t panic or get upset.  This may make your child ‘close down’ because they feel that they have made you angry, upset or disappointed.</a:t>
            </a:r>
          </a:p>
          <a:p>
            <a:pPr marL="628650" lvl="1" indent="-171450">
              <a:buFont typeface="Wingdings" panose="05000000000000000000" pitchFamily="2" charset="2"/>
              <a:buChar char="v"/>
            </a:pPr>
            <a:r>
              <a:rPr lang="en-IE" sz="1150" dirty="0" smtClean="0"/>
              <a:t>Don’t use words like bullying or being a ‘bully’.  This will label your child and may make them feel ashamed.  This may cause them to withdraw or tell lies about what happened so that they don’t have to feel ashamed.  Your role is to support in talking about it and to help to solve the problem. </a:t>
            </a:r>
          </a:p>
          <a:p>
            <a:pPr marL="628650" lvl="1" indent="-171450">
              <a:buFont typeface="Wingdings" panose="05000000000000000000" pitchFamily="2" charset="2"/>
              <a:buChar char="v"/>
            </a:pPr>
            <a:r>
              <a:rPr lang="en-IE" sz="1150" dirty="0" smtClean="0"/>
              <a:t>Ensure</a:t>
            </a:r>
            <a:r>
              <a:rPr lang="en-IE" sz="1150" baseline="0" dirty="0" smtClean="0"/>
              <a:t> that your child understands that this type of behaviour is not acceptable, but also why it is not acceptable.  </a:t>
            </a:r>
            <a:r>
              <a:rPr lang="en-IE" sz="1150" dirty="0" smtClean="0"/>
              <a:t>Children who bully others need to understand why it is wrong, how damaging it can be and how it is affecting their victim. </a:t>
            </a:r>
          </a:p>
          <a:p>
            <a:pPr marL="628650" lvl="1" indent="-171450">
              <a:buFont typeface="Wingdings" panose="05000000000000000000" pitchFamily="2" charset="2"/>
              <a:buChar char="v"/>
            </a:pPr>
            <a:r>
              <a:rPr lang="en-IE" sz="1150" dirty="0" smtClean="0"/>
              <a:t>Show your child that bullying is taken seriously. Calmly tell the child that bullying will not be tolerated and encourage them to practice empathy instead</a:t>
            </a:r>
          </a:p>
          <a:p>
            <a:pPr marL="628650" lvl="1" indent="-171450">
              <a:buFont typeface="Wingdings" panose="05000000000000000000" pitchFamily="2" charset="2"/>
              <a:buChar char="v"/>
            </a:pPr>
            <a:r>
              <a:rPr lang="en-IE" sz="1150" dirty="0" smtClean="0"/>
              <a:t>Work with your child to understand some of the reasons he or she bullied a peer, for example: was it to fit in, to impress someone, jealously, insecurity? Find out if someone else is involved in the bullying.</a:t>
            </a:r>
          </a:p>
          <a:p>
            <a:pPr marL="628650" lvl="1" indent="-171450">
              <a:buFont typeface="Wingdings" panose="05000000000000000000" pitchFamily="2" charset="2"/>
              <a:buChar char="v"/>
            </a:pPr>
            <a:r>
              <a:rPr lang="en-IE" sz="1150" dirty="0" smtClean="0"/>
              <a:t>Give your child plenty of encouragement and praise.  Spend one to one time with them, this will give you opportunity to check in with how they are getting on with stopping the bullying.  Encourage and praise them in their efforts to stop the bullying behaviour. </a:t>
            </a:r>
          </a:p>
          <a:p>
            <a:endParaRPr lang="en-US" dirty="0"/>
          </a:p>
        </p:txBody>
      </p:sp>
      <p:sp>
        <p:nvSpPr>
          <p:cNvPr id="4" name="Slide Number Placeholder 3"/>
          <p:cNvSpPr>
            <a:spLocks noGrp="1"/>
          </p:cNvSpPr>
          <p:nvPr>
            <p:ph type="sldNum" sz="quarter" idx="10"/>
          </p:nvPr>
        </p:nvSpPr>
        <p:spPr/>
        <p:txBody>
          <a:bodyPr/>
          <a:lstStyle/>
          <a:p>
            <a:fld id="{C6CF91B0-25AB-4DFA-B184-293DD156034C}" type="slidenum">
              <a:rPr lang="el-GR" smtClean="0"/>
              <a:pPr/>
              <a:t>7</a:t>
            </a:fld>
            <a:endParaRPr lang="el-G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Wingdings" panose="05000000000000000000" pitchFamily="2" charset="2"/>
              <a:buChar char="v"/>
            </a:pPr>
            <a:r>
              <a:rPr lang="en-IE" b="1" dirty="0" smtClean="0"/>
              <a:t>Support Bystanders Who Witness Bullying </a:t>
            </a:r>
          </a:p>
          <a:p>
            <a:r>
              <a:rPr lang="en-IE" dirty="0" smtClean="0"/>
              <a:t>Even your child is not being bullied or bullying a peer, they</a:t>
            </a:r>
            <a:r>
              <a:rPr lang="en-IE" baseline="0" dirty="0" smtClean="0"/>
              <a:t> may still be affected by the bullying incident. </a:t>
            </a:r>
            <a:r>
              <a:rPr lang="en-IE" dirty="0" smtClean="0"/>
              <a:t>They may not understand what they are witnessing or why their peers are bullying or being bullied.</a:t>
            </a:r>
            <a:r>
              <a:rPr lang="en-IE" baseline="0" dirty="0" smtClean="0"/>
              <a:t>  </a:t>
            </a:r>
            <a:r>
              <a:rPr lang="en-IE" dirty="0" smtClean="0"/>
              <a:t>They may not know how to help or how to stop it.</a:t>
            </a:r>
            <a:r>
              <a:rPr lang="en-IE" baseline="0" dirty="0" smtClean="0"/>
              <a:t>  It is important that you t</a:t>
            </a:r>
            <a:r>
              <a:rPr lang="en-IE" dirty="0" smtClean="0"/>
              <a:t>alk to them and help them to understand why children act in this way and what they can do to help the victim and the perpetrator.</a:t>
            </a:r>
          </a:p>
          <a:p>
            <a:endParaRPr lang="en-US" dirty="0"/>
          </a:p>
        </p:txBody>
      </p:sp>
      <p:sp>
        <p:nvSpPr>
          <p:cNvPr id="4" name="Slide Number Placeholder 3"/>
          <p:cNvSpPr>
            <a:spLocks noGrp="1"/>
          </p:cNvSpPr>
          <p:nvPr>
            <p:ph type="sldNum" sz="quarter" idx="10"/>
          </p:nvPr>
        </p:nvSpPr>
        <p:spPr/>
        <p:txBody>
          <a:bodyPr/>
          <a:lstStyle/>
          <a:p>
            <a:fld id="{C6CF91B0-25AB-4DFA-B184-293DD156034C}" type="slidenum">
              <a:rPr lang="el-GR" smtClean="0"/>
              <a:pPr/>
              <a:t>8</a:t>
            </a:fld>
            <a:endParaRPr lang="el-G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To help you</a:t>
            </a:r>
            <a:r>
              <a:rPr lang="en-US" b="1" baseline="0" dirty="0" smtClean="0"/>
              <a:t> to better understand bullying, we have designed a short role play exercise for you!</a:t>
            </a:r>
          </a:p>
          <a:p>
            <a:endParaRPr lang="en-US" b="1"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Invite the group to split into pairs for this first role play exercise and take turns acting out the scenarios.  For this exercise, one parent should assume the role of the Parent</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and one should play the role of Alison for Parental</a:t>
            </a:r>
            <a:r>
              <a:rPr lang="en-GB" sz="1200" kern="1200" baseline="0" dirty="0" smtClean="0">
                <a:solidFill>
                  <a:schemeClr val="tx1"/>
                </a:solidFill>
                <a:effectLst/>
                <a:latin typeface="+mn-lt"/>
                <a:ea typeface="+mn-ea"/>
                <a:cs typeface="+mn-cs"/>
              </a:rPr>
              <a:t> Response A</a:t>
            </a:r>
            <a:r>
              <a:rPr lang="en-GB" sz="1200" kern="1200" dirty="0" smtClean="0">
                <a:solidFill>
                  <a:schemeClr val="tx1"/>
                </a:solidFill>
                <a:effectLst/>
                <a:latin typeface="+mn-lt"/>
                <a:ea typeface="+mn-ea"/>
                <a:cs typeface="+mn-cs"/>
              </a:rPr>
              <a:t>, and then they should swap places when acting out Parental</a:t>
            </a:r>
            <a:r>
              <a:rPr lang="en-GB" sz="1200" kern="1200" baseline="0" dirty="0" smtClean="0">
                <a:solidFill>
                  <a:schemeClr val="tx1"/>
                </a:solidFill>
                <a:effectLst/>
                <a:latin typeface="+mn-lt"/>
                <a:ea typeface="+mn-ea"/>
                <a:cs typeface="+mn-cs"/>
              </a:rPr>
              <a:t> Responses B &amp; C</a:t>
            </a:r>
            <a:r>
              <a:rPr lang="en-GB" sz="1200" kern="1200" dirty="0" smtClean="0">
                <a:solidFill>
                  <a:schemeClr val="tx1"/>
                </a:solidFill>
                <a:effectLst/>
                <a:latin typeface="+mn-lt"/>
                <a:ea typeface="+mn-ea"/>
                <a:cs typeface="+mn-cs"/>
              </a:rPr>
              <a:t>.  This is so that parents can understand bullying from the perspectives of the adult and the child.</a:t>
            </a:r>
            <a:endParaRPr lang="en-US" b="0" baseline="0" dirty="0" smtClean="0"/>
          </a:p>
          <a:p>
            <a:endParaRPr lang="en-US" dirty="0"/>
          </a:p>
        </p:txBody>
      </p:sp>
      <p:sp>
        <p:nvSpPr>
          <p:cNvPr id="4" name="Slide Number Placeholder 3"/>
          <p:cNvSpPr>
            <a:spLocks noGrp="1"/>
          </p:cNvSpPr>
          <p:nvPr>
            <p:ph type="sldNum" sz="quarter" idx="10"/>
          </p:nvPr>
        </p:nvSpPr>
        <p:spPr/>
        <p:txBody>
          <a:bodyPr/>
          <a:lstStyle/>
          <a:p>
            <a:fld id="{C6CF91B0-25AB-4DFA-B184-293DD156034C}" type="slidenum">
              <a:rPr lang="el-GR" smtClean="0"/>
              <a:pPr/>
              <a:t>9</a:t>
            </a:fld>
            <a:endParaRPr lang="el-G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b="1" dirty="0" smtClean="0"/>
              <a:t>For this exercise, split</a:t>
            </a:r>
            <a:r>
              <a:rPr lang="en-US" b="1" baseline="0" dirty="0" smtClean="0"/>
              <a:t> the group into two groups of 5.  </a:t>
            </a:r>
          </a:p>
          <a:p>
            <a:endParaRPr lang="en-US" b="1" baseline="0" dirty="0" smtClean="0"/>
          </a:p>
          <a:p>
            <a:r>
              <a:rPr lang="en-IE" sz="1200" kern="1200" dirty="0" smtClean="0">
                <a:solidFill>
                  <a:schemeClr val="tx1"/>
                </a:solidFill>
                <a:effectLst/>
                <a:latin typeface="+mn-lt"/>
                <a:ea typeface="+mn-ea"/>
                <a:cs typeface="+mn-cs"/>
              </a:rPr>
              <a:t>In these groups, assume the following roles: One will be a bully, one a supportive bystander to the bully, one will be the student being bullied, one will be a silent bystander and the last will a supportive defender of the victim. </a:t>
            </a:r>
          </a:p>
          <a:p>
            <a:r>
              <a:rPr lang="en-IE" sz="1200" kern="1200" dirty="0" smtClean="0">
                <a:solidFill>
                  <a:schemeClr val="tx1"/>
                </a:solidFill>
                <a:effectLst/>
                <a:latin typeface="+mn-lt"/>
                <a:ea typeface="+mn-ea"/>
                <a:cs typeface="+mn-cs"/>
              </a:rPr>
              <a:t> </a:t>
            </a:r>
          </a:p>
          <a:p>
            <a:r>
              <a:rPr lang="en-IE" sz="1200" kern="1200" dirty="0" smtClean="0">
                <a:solidFill>
                  <a:schemeClr val="tx1"/>
                </a:solidFill>
                <a:effectLst/>
                <a:latin typeface="+mn-lt"/>
                <a:ea typeface="+mn-ea"/>
                <a:cs typeface="+mn-cs"/>
              </a:rPr>
              <a:t>The parents will briefly play their role in a bullying drama where a student is being called names and being harassed. The types of names and reasons for bullying are many. Perhaps the supportive bystander to the bully is taking a video of the bullying to post online later on.  You can select any number of issues, but appearance or mannerisms is a common reason. You could choose a role play a situation where the student being bullied is because he is perceived to be gay or sexual orientation name-calling is at issue. </a:t>
            </a:r>
          </a:p>
          <a:p>
            <a:endParaRPr lang="en-IE" sz="1200" kern="1200" dirty="0" smtClean="0">
              <a:solidFill>
                <a:schemeClr val="tx1"/>
              </a:solidFill>
              <a:effectLst/>
              <a:latin typeface="+mn-lt"/>
              <a:ea typeface="+mn-ea"/>
              <a:cs typeface="+mn-cs"/>
            </a:endParaRPr>
          </a:p>
          <a:p>
            <a:r>
              <a:rPr lang="en-IE" sz="1200" kern="1200" dirty="0" smtClean="0">
                <a:solidFill>
                  <a:schemeClr val="tx1"/>
                </a:solidFill>
                <a:effectLst/>
                <a:latin typeface="+mn-lt"/>
                <a:ea typeface="+mn-ea"/>
                <a:cs typeface="+mn-cs"/>
              </a:rPr>
              <a:t>This could be a potential scenario: </a:t>
            </a:r>
          </a:p>
          <a:p>
            <a:r>
              <a:rPr lang="en-IE" sz="1200" kern="1200" dirty="0" smtClean="0">
                <a:solidFill>
                  <a:schemeClr val="tx1"/>
                </a:solidFill>
                <a:effectLst/>
                <a:latin typeface="+mn-lt"/>
                <a:ea typeface="+mn-ea"/>
                <a:cs typeface="+mn-cs"/>
              </a:rPr>
              <a:t>Bully: “Oh look, it is Justin, or is it </a:t>
            </a:r>
            <a:r>
              <a:rPr lang="en-IE" sz="1200" i="1" kern="1200" dirty="0" smtClean="0">
                <a:solidFill>
                  <a:schemeClr val="tx1"/>
                </a:solidFill>
                <a:effectLst/>
                <a:latin typeface="+mn-lt"/>
                <a:ea typeface="+mn-ea"/>
                <a:cs typeface="+mn-cs"/>
              </a:rPr>
              <a:t>Justine</a:t>
            </a:r>
            <a:r>
              <a:rPr lang="en-IE" sz="1200" kern="1200" dirty="0" smtClean="0">
                <a:solidFill>
                  <a:schemeClr val="tx1"/>
                </a:solidFill>
                <a:effectLst/>
                <a:latin typeface="+mn-lt"/>
                <a:ea typeface="+mn-ea"/>
                <a:cs typeface="+mn-cs"/>
              </a:rPr>
              <a:t>? That is the gayest outfit I have ever seen. (Bully and student supporting the bully laugh) Hey, those books must be heavy for you, let me take them off your hands... (pretends to knock books out of the bullied student’s possession).”</a:t>
            </a:r>
          </a:p>
          <a:p>
            <a:r>
              <a:rPr lang="en-IE" sz="1200" kern="1200" dirty="0" smtClean="0">
                <a:solidFill>
                  <a:schemeClr val="tx1"/>
                </a:solidFill>
                <a:effectLst/>
                <a:latin typeface="+mn-lt"/>
                <a:ea typeface="+mn-ea"/>
                <a:cs typeface="+mn-cs"/>
              </a:rPr>
              <a:t> </a:t>
            </a:r>
          </a:p>
          <a:p>
            <a:r>
              <a:rPr lang="en-IE" sz="1200" kern="1200" dirty="0" smtClean="0">
                <a:solidFill>
                  <a:schemeClr val="tx1"/>
                </a:solidFill>
                <a:effectLst/>
                <a:latin typeface="+mn-lt"/>
                <a:ea typeface="+mn-ea"/>
                <a:cs typeface="+mn-cs"/>
              </a:rPr>
              <a:t>Student supporting the bully: (laughs along with bully, points to student’s clothes) </a:t>
            </a:r>
          </a:p>
          <a:p>
            <a:r>
              <a:rPr lang="en-IE" sz="1200" kern="1200" dirty="0" smtClean="0">
                <a:solidFill>
                  <a:schemeClr val="tx1"/>
                </a:solidFill>
                <a:effectLst/>
                <a:latin typeface="+mn-lt"/>
                <a:ea typeface="+mn-ea"/>
                <a:cs typeface="+mn-cs"/>
              </a:rPr>
              <a:t>Student being bullied: Leave me alone! </a:t>
            </a:r>
          </a:p>
          <a:p>
            <a:r>
              <a:rPr lang="en-IE" sz="1200" kern="1200" dirty="0" smtClean="0">
                <a:solidFill>
                  <a:schemeClr val="tx1"/>
                </a:solidFill>
                <a:effectLst/>
                <a:latin typeface="+mn-lt"/>
                <a:ea typeface="+mn-ea"/>
                <a:cs typeface="+mn-cs"/>
              </a:rPr>
              <a:t>(looks embarrassed and turns away. Looks to defender for help) </a:t>
            </a:r>
          </a:p>
          <a:p>
            <a:r>
              <a:rPr lang="en-IE" sz="1200" kern="1200" dirty="0" smtClean="0">
                <a:solidFill>
                  <a:schemeClr val="tx1"/>
                </a:solidFill>
                <a:effectLst/>
                <a:latin typeface="+mn-lt"/>
                <a:ea typeface="+mn-ea"/>
                <a:cs typeface="+mn-cs"/>
              </a:rPr>
              <a:t> </a:t>
            </a:r>
          </a:p>
          <a:p>
            <a:r>
              <a:rPr lang="en-IE" sz="1200" kern="1200" dirty="0" smtClean="0">
                <a:solidFill>
                  <a:schemeClr val="tx1"/>
                </a:solidFill>
                <a:effectLst/>
                <a:latin typeface="+mn-lt"/>
                <a:ea typeface="+mn-ea"/>
                <a:cs typeface="+mn-cs"/>
              </a:rPr>
              <a:t>Silent Bystander: </a:t>
            </a:r>
          </a:p>
          <a:p>
            <a:r>
              <a:rPr lang="en-IE" sz="1200" kern="1200" dirty="0" smtClean="0">
                <a:solidFill>
                  <a:schemeClr val="tx1"/>
                </a:solidFill>
                <a:effectLst/>
                <a:latin typeface="+mn-lt"/>
                <a:ea typeface="+mn-ea"/>
                <a:cs typeface="+mn-cs"/>
              </a:rPr>
              <a:t>(Looks serious and concerned but says nothing)</a:t>
            </a:r>
          </a:p>
          <a:p>
            <a:r>
              <a:rPr lang="en-IE" sz="1200" kern="1200" dirty="0" smtClean="0">
                <a:solidFill>
                  <a:schemeClr val="tx1"/>
                </a:solidFill>
                <a:effectLst/>
                <a:latin typeface="+mn-lt"/>
                <a:ea typeface="+mn-ea"/>
                <a:cs typeface="+mn-cs"/>
              </a:rPr>
              <a:t> </a:t>
            </a:r>
          </a:p>
          <a:p>
            <a:r>
              <a:rPr lang="en-IE" sz="1200" kern="1200" dirty="0" smtClean="0">
                <a:solidFill>
                  <a:schemeClr val="tx1"/>
                </a:solidFill>
                <a:effectLst/>
                <a:latin typeface="+mn-lt"/>
                <a:ea typeface="+mn-ea"/>
                <a:cs typeface="+mn-cs"/>
              </a:rPr>
              <a:t>Defender: Hey, that’s not cool. Stop that!</a:t>
            </a:r>
          </a:p>
          <a:p>
            <a:r>
              <a:rPr lang="en-IE"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C6CF91B0-25AB-4DFA-B184-293DD156034C}" type="slidenum">
              <a:rPr lang="el-GR" smtClean="0"/>
              <a:pPr/>
              <a:t>10</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image" Target="../media/image8.png"/><Relationship Id="rId9" Type="http://schemas.openxmlformats.org/officeDocument/2006/relationships/image" Target="../media/image9.png"/><Relationship Id="rId10" Type="http://schemas.openxmlformats.org/officeDocument/2006/relationships/image" Target="../media/image10.png"/><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Text - 1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3" name="Text Placeholder 12"/>
          <p:cNvSpPr>
            <a:spLocks noGrp="1"/>
          </p:cNvSpPr>
          <p:nvPr>
            <p:ph type="body" sz="quarter" idx="11" hasCustomPrompt="1"/>
          </p:nvPr>
        </p:nvSpPr>
        <p:spPr>
          <a:xfrm>
            <a:off x="0" y="881743"/>
            <a:ext cx="12192000" cy="5890532"/>
          </a:xfrm>
        </p:spPr>
        <p:txBody>
          <a:bodyPr/>
          <a:lstStyle>
            <a:lvl1pPr>
              <a:defRPr sz="2200" baseline="0">
                <a:latin typeface="Calibri" panose="020F0502020204030204" pitchFamily="34" charset="0"/>
              </a:defRPr>
            </a:lvl1pPr>
          </a:lstStyle>
          <a:p>
            <a:pPr lvl="0"/>
            <a:r>
              <a:rPr lang="en-US" dirty="0" smtClean="0"/>
              <a:t>Content goes here</a:t>
            </a:r>
            <a:endParaRPr lang="el-GR"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6985016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smtClean="0"/>
              <a:t>Click to edit Master title style</a:t>
            </a:r>
            <a:endParaRPr lang="en-US" dirty="0"/>
          </a:p>
        </p:txBody>
      </p:sp>
      <p:sp>
        <p:nvSpPr>
          <p:cNvPr id="3" name="Text Placeholder 3"/>
          <p:cNvSpPr>
            <a:spLocks noGrp="1"/>
          </p:cNvSpPr>
          <p:nvPr>
            <p:ph type="body" sz="quarter" idx="17" hasCustomPrompt="1"/>
          </p:nvPr>
        </p:nvSpPr>
        <p:spPr>
          <a:xfrm>
            <a:off x="1" y="5834743"/>
            <a:ext cx="12192000" cy="937532"/>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baseline="0">
                <a:solidFill>
                  <a:srgbClr val="DF145E"/>
                </a:solidFill>
                <a:latin typeface="Calibri" panose="020F0502020204030204" pitchFamily="34" charset="0"/>
              </a:defRPr>
            </a:lvl1pPr>
          </a:lstStyle>
          <a:p>
            <a:pPr lvl="0"/>
            <a:r>
              <a:rPr lang="en-US" dirty="0" smtClean="0"/>
              <a:t>Quote text goes here</a:t>
            </a:r>
            <a:endParaRPr lang="el-GR" dirty="0" smtClean="0"/>
          </a:p>
        </p:txBody>
      </p:sp>
      <p:sp>
        <p:nvSpPr>
          <p:cNvPr id="4" name="Content Placeholder 3"/>
          <p:cNvSpPr>
            <a:spLocks noGrp="1"/>
          </p:cNvSpPr>
          <p:nvPr>
            <p:ph sz="quarter" idx="16" hasCustomPrompt="1"/>
          </p:nvPr>
        </p:nvSpPr>
        <p:spPr>
          <a:xfrm>
            <a:off x="0" y="1462684"/>
            <a:ext cx="12192000" cy="4274087"/>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5"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6081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Subtitle Content Quote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6" name="Content Placeholder 5"/>
          <p:cNvSpPr>
            <a:spLocks noGrp="1"/>
          </p:cNvSpPr>
          <p:nvPr>
            <p:ph sz="quarter" idx="15" hasCustomPrompt="1"/>
          </p:nvPr>
        </p:nvSpPr>
        <p:spPr>
          <a:xfrm>
            <a:off x="-1" y="1476374"/>
            <a:ext cx="5976000" cy="5295901"/>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1" name="Content Placeholder 5"/>
          <p:cNvSpPr>
            <a:spLocks noGrp="1"/>
          </p:cNvSpPr>
          <p:nvPr>
            <p:ph sz="quarter" idx="16" hasCustomPrompt="1"/>
          </p:nvPr>
        </p:nvSpPr>
        <p:spPr>
          <a:xfrm>
            <a:off x="6216000" y="1476374"/>
            <a:ext cx="5976000" cy="3750381"/>
          </a:xfrm>
          <a:effectLst/>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4" name="Text Placeholder 3"/>
          <p:cNvSpPr>
            <a:spLocks noGrp="1"/>
          </p:cNvSpPr>
          <p:nvPr>
            <p:ph type="body" sz="quarter" idx="17" hasCustomPrompt="1"/>
          </p:nvPr>
        </p:nvSpPr>
        <p:spPr>
          <a:xfrm>
            <a:off x="6216000" y="5323114"/>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rgbClr val="DF145E"/>
                </a:solidFill>
                <a:latin typeface="Calibri" panose="020F0502020204030204" pitchFamily="34" charset="0"/>
              </a:defRPr>
            </a:lvl1pPr>
          </a:lstStyle>
          <a:p>
            <a:pPr lvl="0"/>
            <a:r>
              <a:rPr lang="en-US" dirty="0" smtClean="0"/>
              <a:t>Quote text goes here</a:t>
            </a:r>
            <a:endParaRPr lang="el-GR" dirty="0" smtClean="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3442446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Content Quote Button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8" name="Text Placeholder 3"/>
          <p:cNvSpPr>
            <a:spLocks noGrp="1"/>
          </p:cNvSpPr>
          <p:nvPr>
            <p:ph type="body" sz="quarter" idx="14" hasCustomPrompt="1"/>
          </p:nvPr>
        </p:nvSpPr>
        <p:spPr>
          <a:xfrm>
            <a:off x="-1" y="5943600"/>
            <a:ext cx="5975999" cy="828675"/>
          </a:xfrm>
          <a:solidFill>
            <a:srgbClr val="DF145E"/>
          </a:solidFill>
          <a:effectLst>
            <a:outerShdw blurRad="50800" dist="38100" dir="2700000" algn="tl" rotWithShape="0">
              <a:prstClr val="black">
                <a:alpha val="40000"/>
              </a:prstClr>
            </a:outerShdw>
          </a:effectLst>
        </p:spPr>
        <p:txBody>
          <a:bodyPr anchor="ctr" anchorCtr="0"/>
          <a:lstStyle>
            <a:lvl1pPr algn="ctr">
              <a:defRPr sz="2400" b="0" baseline="0">
                <a:solidFill>
                  <a:schemeClr val="bg1"/>
                </a:solidFill>
                <a:latin typeface="Calibri" panose="020F0502020204030204" pitchFamily="34" charset="0"/>
              </a:defRPr>
            </a:lvl1pPr>
          </a:lstStyle>
          <a:p>
            <a:pPr lvl="0"/>
            <a:r>
              <a:rPr lang="en-US" dirty="0" smtClean="0"/>
              <a:t>Button text here (add popup text in Notes)</a:t>
            </a:r>
          </a:p>
        </p:txBody>
      </p:sp>
      <p:sp>
        <p:nvSpPr>
          <p:cNvPr id="6" name="Content Placeholder 5"/>
          <p:cNvSpPr>
            <a:spLocks noGrp="1"/>
          </p:cNvSpPr>
          <p:nvPr>
            <p:ph sz="quarter" idx="15" hasCustomPrompt="1"/>
          </p:nvPr>
        </p:nvSpPr>
        <p:spPr>
          <a:xfrm>
            <a:off x="-1" y="885600"/>
            <a:ext cx="5976000" cy="4859514"/>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1" name="Content Placeholder 5"/>
          <p:cNvSpPr>
            <a:spLocks noGrp="1"/>
          </p:cNvSpPr>
          <p:nvPr>
            <p:ph sz="quarter" idx="16" hasCustomPrompt="1"/>
          </p:nvPr>
        </p:nvSpPr>
        <p:spPr>
          <a:xfrm>
            <a:off x="6216000" y="885600"/>
            <a:ext cx="5976000" cy="4160533"/>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7" name="Text Placeholder 3"/>
          <p:cNvSpPr>
            <a:spLocks noGrp="1"/>
          </p:cNvSpPr>
          <p:nvPr>
            <p:ph type="body" sz="quarter" idx="17" hasCustomPrompt="1"/>
          </p:nvPr>
        </p:nvSpPr>
        <p:spPr>
          <a:xfrm>
            <a:off x="6216000" y="5323114"/>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rgbClr val="DF145E"/>
                </a:solidFill>
                <a:latin typeface="Calibri" panose="020F0502020204030204" pitchFamily="34" charset="0"/>
              </a:defRPr>
            </a:lvl1pPr>
          </a:lstStyle>
          <a:p>
            <a:pPr lvl="0"/>
            <a:r>
              <a:rPr lang="en-US" dirty="0" smtClean="0"/>
              <a:t>Quote text goes here</a:t>
            </a:r>
            <a:endParaRPr lang="el-GR" dirty="0" smtClean="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0549611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Content Quote Button v2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1" name="Content Placeholder 5"/>
          <p:cNvSpPr>
            <a:spLocks noGrp="1"/>
          </p:cNvSpPr>
          <p:nvPr>
            <p:ph sz="quarter" idx="16" hasCustomPrompt="1"/>
          </p:nvPr>
        </p:nvSpPr>
        <p:spPr>
          <a:xfrm>
            <a:off x="6216000" y="2543175"/>
            <a:ext cx="5976000" cy="4229101"/>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3" name="Content Placeholder 5"/>
          <p:cNvSpPr>
            <a:spLocks noGrp="1"/>
          </p:cNvSpPr>
          <p:nvPr>
            <p:ph sz="quarter" idx="15" hasCustomPrompt="1"/>
          </p:nvPr>
        </p:nvSpPr>
        <p:spPr>
          <a:xfrm>
            <a:off x="-1" y="885600"/>
            <a:ext cx="5976000" cy="4859514"/>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4" name="Text Placeholder 3"/>
          <p:cNvSpPr>
            <a:spLocks noGrp="1"/>
          </p:cNvSpPr>
          <p:nvPr>
            <p:ph type="body" sz="quarter" idx="14" hasCustomPrompt="1"/>
          </p:nvPr>
        </p:nvSpPr>
        <p:spPr>
          <a:xfrm>
            <a:off x="-1" y="5943600"/>
            <a:ext cx="5975999" cy="828675"/>
          </a:xfrm>
          <a:solidFill>
            <a:srgbClr val="DF145E"/>
          </a:solidFill>
          <a:effectLst>
            <a:outerShdw blurRad="50800" dist="38100" dir="2700000" algn="tl" rotWithShape="0">
              <a:prstClr val="black">
                <a:alpha val="40000"/>
              </a:prstClr>
            </a:outerShdw>
          </a:effectLst>
        </p:spPr>
        <p:txBody>
          <a:bodyPr anchor="ctr" anchorCtr="0"/>
          <a:lstStyle>
            <a:lvl1pPr algn="ctr">
              <a:defRPr sz="2400" b="0" baseline="0">
                <a:solidFill>
                  <a:schemeClr val="bg1"/>
                </a:solidFill>
                <a:latin typeface="Calibri" panose="020F0502020204030204" pitchFamily="34" charset="0"/>
              </a:defRPr>
            </a:lvl1pPr>
          </a:lstStyle>
          <a:p>
            <a:pPr lvl="0"/>
            <a:r>
              <a:rPr lang="en-US" dirty="0" smtClean="0"/>
              <a:t>Button text here (add popup text in Notes)</a:t>
            </a:r>
          </a:p>
        </p:txBody>
      </p:sp>
      <p:sp>
        <p:nvSpPr>
          <p:cNvPr id="7" name="Text Placeholder 3"/>
          <p:cNvSpPr>
            <a:spLocks noGrp="1"/>
          </p:cNvSpPr>
          <p:nvPr>
            <p:ph type="body" sz="quarter" idx="17" hasCustomPrompt="1"/>
          </p:nvPr>
        </p:nvSpPr>
        <p:spPr>
          <a:xfrm>
            <a:off x="6216000" y="885600"/>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rgbClr val="DF145E"/>
                </a:solidFill>
                <a:latin typeface="Calibri" panose="020F0502020204030204" pitchFamily="34" charset="0"/>
              </a:defRPr>
            </a:lvl1pPr>
          </a:lstStyle>
          <a:p>
            <a:pPr lvl="0"/>
            <a:r>
              <a:rPr lang="en-US" dirty="0" smtClean="0"/>
              <a:t>Quote text goes here</a:t>
            </a:r>
            <a:endParaRPr lang="el-GR" dirty="0" smtClean="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8900178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Subtitle Content Quote Button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6" name="Content Placeholder 5"/>
          <p:cNvSpPr>
            <a:spLocks noGrp="1"/>
          </p:cNvSpPr>
          <p:nvPr>
            <p:ph sz="quarter" idx="15" hasCustomPrompt="1"/>
          </p:nvPr>
        </p:nvSpPr>
        <p:spPr>
          <a:xfrm>
            <a:off x="0" y="1476375"/>
            <a:ext cx="5976000" cy="4286250"/>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1" name="Content Placeholder 5"/>
          <p:cNvSpPr>
            <a:spLocks noGrp="1"/>
          </p:cNvSpPr>
          <p:nvPr>
            <p:ph sz="quarter" idx="16" hasCustomPrompt="1"/>
          </p:nvPr>
        </p:nvSpPr>
        <p:spPr>
          <a:xfrm>
            <a:off x="6216000" y="1476375"/>
            <a:ext cx="5976000" cy="3416136"/>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2" name="Text Placeholder 3"/>
          <p:cNvSpPr>
            <a:spLocks noGrp="1"/>
          </p:cNvSpPr>
          <p:nvPr>
            <p:ph type="body" sz="quarter" idx="14" hasCustomPrompt="1"/>
          </p:nvPr>
        </p:nvSpPr>
        <p:spPr>
          <a:xfrm>
            <a:off x="0" y="5943600"/>
            <a:ext cx="5976000" cy="828675"/>
          </a:xfrm>
          <a:solidFill>
            <a:srgbClr val="DF145E"/>
          </a:solidFill>
          <a:effectLst>
            <a:outerShdw blurRad="50800" dist="38100" dir="2700000" algn="tl" rotWithShape="0">
              <a:prstClr val="black">
                <a:alpha val="40000"/>
              </a:prstClr>
            </a:outerShdw>
          </a:effectLst>
        </p:spPr>
        <p:txBody>
          <a:bodyPr anchor="ctr" anchorCtr="0"/>
          <a:lstStyle>
            <a:lvl1pPr algn="ctr">
              <a:defRPr sz="2400" b="0" baseline="0">
                <a:solidFill>
                  <a:schemeClr val="bg1"/>
                </a:solidFill>
                <a:latin typeface="Calibri" panose="020F0502020204030204" pitchFamily="34" charset="0"/>
              </a:defRPr>
            </a:lvl1pPr>
          </a:lstStyle>
          <a:p>
            <a:pPr lvl="0"/>
            <a:r>
              <a:rPr lang="en-US" dirty="0" smtClean="0"/>
              <a:t>Button text here (add popup text in Notes)</a:t>
            </a:r>
          </a:p>
        </p:txBody>
      </p:sp>
      <p:sp>
        <p:nvSpPr>
          <p:cNvPr id="8" name="Text Placeholder 3"/>
          <p:cNvSpPr>
            <a:spLocks noGrp="1"/>
          </p:cNvSpPr>
          <p:nvPr>
            <p:ph type="body" sz="quarter" idx="17" hasCustomPrompt="1"/>
          </p:nvPr>
        </p:nvSpPr>
        <p:spPr>
          <a:xfrm>
            <a:off x="6216000" y="5323114"/>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rgbClr val="DF145E"/>
                </a:solidFill>
                <a:latin typeface="Calibri" panose="020F0502020204030204" pitchFamily="34" charset="0"/>
              </a:defRPr>
            </a:lvl1pPr>
          </a:lstStyle>
          <a:p>
            <a:pPr lvl="0"/>
            <a:r>
              <a:rPr lang="en-US" dirty="0" smtClean="0"/>
              <a:t>Quote text goes here</a:t>
            </a:r>
            <a:endParaRPr lang="el-GR" dirty="0" smtClean="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6869948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Subtitle Content Quote Button v2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9" name="Content Placeholder 5"/>
          <p:cNvSpPr>
            <a:spLocks noGrp="1"/>
          </p:cNvSpPr>
          <p:nvPr>
            <p:ph sz="quarter" idx="15" hasCustomPrompt="1"/>
          </p:nvPr>
        </p:nvSpPr>
        <p:spPr>
          <a:xfrm>
            <a:off x="-1" y="1476375"/>
            <a:ext cx="5976000" cy="4286250"/>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1" name="Content Placeholder 5"/>
          <p:cNvSpPr>
            <a:spLocks noGrp="1"/>
          </p:cNvSpPr>
          <p:nvPr>
            <p:ph sz="quarter" idx="16" hasCustomPrompt="1"/>
          </p:nvPr>
        </p:nvSpPr>
        <p:spPr>
          <a:xfrm>
            <a:off x="6216000" y="3143250"/>
            <a:ext cx="5976000" cy="3629026"/>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13" name="Text Placeholder 3"/>
          <p:cNvSpPr>
            <a:spLocks noGrp="1"/>
          </p:cNvSpPr>
          <p:nvPr>
            <p:ph type="body" sz="quarter" idx="14" hasCustomPrompt="1"/>
          </p:nvPr>
        </p:nvSpPr>
        <p:spPr>
          <a:xfrm>
            <a:off x="-2" y="5943600"/>
            <a:ext cx="5976000" cy="828675"/>
          </a:xfrm>
          <a:solidFill>
            <a:srgbClr val="DF145E"/>
          </a:solidFill>
          <a:effectLst>
            <a:outerShdw blurRad="50800" dist="38100" dir="2700000" algn="tl" rotWithShape="0">
              <a:prstClr val="black">
                <a:alpha val="40000"/>
              </a:prstClr>
            </a:outerShdw>
          </a:effectLst>
        </p:spPr>
        <p:txBody>
          <a:bodyPr anchor="ctr" anchorCtr="0"/>
          <a:lstStyle>
            <a:lvl1pPr algn="ctr">
              <a:defRPr sz="2400" b="0" baseline="0">
                <a:solidFill>
                  <a:schemeClr val="bg1"/>
                </a:solidFill>
                <a:latin typeface="Calibri" panose="020F0502020204030204" pitchFamily="34" charset="0"/>
              </a:defRPr>
            </a:lvl1pPr>
          </a:lstStyle>
          <a:p>
            <a:pPr lvl="0"/>
            <a:r>
              <a:rPr lang="en-US" dirty="0" smtClean="0"/>
              <a:t>Button text here (add popup text in Notes)</a:t>
            </a:r>
          </a:p>
        </p:txBody>
      </p:sp>
      <p:sp>
        <p:nvSpPr>
          <p:cNvPr id="8" name="Text Placeholder 3"/>
          <p:cNvSpPr>
            <a:spLocks noGrp="1"/>
          </p:cNvSpPr>
          <p:nvPr>
            <p:ph type="body" sz="quarter" idx="17" hasCustomPrompt="1"/>
          </p:nvPr>
        </p:nvSpPr>
        <p:spPr>
          <a:xfrm>
            <a:off x="6216000" y="1476375"/>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rgbClr val="DF145E"/>
                </a:solidFill>
                <a:latin typeface="Calibri" panose="020F0502020204030204" pitchFamily="34" charset="0"/>
              </a:defRPr>
            </a:lvl1pPr>
          </a:lstStyle>
          <a:p>
            <a:pPr lvl="0"/>
            <a:r>
              <a:rPr lang="en-US" dirty="0" smtClean="0"/>
              <a:t>Quote text goes here</a:t>
            </a:r>
            <a:endParaRPr lang="el-GR" dirty="0" smtClean="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6648030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Tabs">
    <p:spTree>
      <p:nvGrpSpPr>
        <p:cNvPr id="1" name=""/>
        <p:cNvGrpSpPr/>
        <p:nvPr/>
      </p:nvGrpSpPr>
      <p:grpSpPr>
        <a:xfrm>
          <a:off x="0" y="0"/>
          <a:ext cx="0" cy="0"/>
          <a:chOff x="0" y="0"/>
          <a:chExt cx="0" cy="0"/>
        </a:xfrm>
      </p:grpSpPr>
      <p:sp>
        <p:nvSpPr>
          <p:cNvPr id="4" name="Text Placeholder 3"/>
          <p:cNvSpPr>
            <a:spLocks noGrp="1"/>
          </p:cNvSpPr>
          <p:nvPr>
            <p:ph type="body" sz="quarter" idx="20" hasCustomPrompt="1"/>
          </p:nvPr>
        </p:nvSpPr>
        <p:spPr>
          <a:xfrm>
            <a:off x="1" y="955609"/>
            <a:ext cx="2700000" cy="900000"/>
          </a:xfrm>
          <a:solidFill>
            <a:srgbClr val="DF145E"/>
          </a:solidFill>
        </p:spPr>
        <p:txBody>
          <a:bodyPr anchor="ctr" anchorCtr="0"/>
          <a:lstStyle>
            <a:lvl1pPr marL="0" indent="0" algn="ctr">
              <a:buNone/>
              <a:defRPr sz="2200" b="0" baseline="0">
                <a:solidFill>
                  <a:schemeClr val="bg1"/>
                </a:solidFill>
                <a:latin typeface="Calibri" panose="020F0502020204030204" pitchFamily="34" charset="0"/>
              </a:defRPr>
            </a:lvl1pPr>
          </a:lstStyle>
          <a:p>
            <a:pPr lvl="0"/>
            <a:r>
              <a:rPr lang="en-US" dirty="0" smtClean="0"/>
              <a:t>Tab title</a:t>
            </a:r>
            <a:endParaRPr lang="el-GR" dirty="0"/>
          </a:p>
        </p:txBody>
      </p:sp>
      <p:sp>
        <p:nvSpPr>
          <p:cNvPr id="22" name="Text Placeholder 3"/>
          <p:cNvSpPr>
            <a:spLocks noGrp="1"/>
          </p:cNvSpPr>
          <p:nvPr>
            <p:ph type="body" sz="quarter" idx="22" hasCustomPrompt="1"/>
          </p:nvPr>
        </p:nvSpPr>
        <p:spPr>
          <a:xfrm>
            <a:off x="1" y="1999428"/>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3" name="Text Placeholder 3"/>
          <p:cNvSpPr>
            <a:spLocks noGrp="1"/>
          </p:cNvSpPr>
          <p:nvPr>
            <p:ph type="body" sz="quarter" idx="23" hasCustomPrompt="1"/>
          </p:nvPr>
        </p:nvSpPr>
        <p:spPr>
          <a:xfrm>
            <a:off x="1" y="3043247"/>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4" name="Text Placeholder 3"/>
          <p:cNvSpPr>
            <a:spLocks noGrp="1"/>
          </p:cNvSpPr>
          <p:nvPr>
            <p:ph type="body" sz="quarter" idx="24" hasCustomPrompt="1"/>
          </p:nvPr>
        </p:nvSpPr>
        <p:spPr>
          <a:xfrm>
            <a:off x="1" y="4087066"/>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5" name="Text Placeholder 3"/>
          <p:cNvSpPr>
            <a:spLocks noGrp="1"/>
          </p:cNvSpPr>
          <p:nvPr>
            <p:ph type="body" sz="quarter" idx="25" hasCustomPrompt="1"/>
          </p:nvPr>
        </p:nvSpPr>
        <p:spPr>
          <a:xfrm>
            <a:off x="-1" y="5130885"/>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 name="Title 1"/>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4" name="Content Placeholder 2"/>
          <p:cNvSpPr>
            <a:spLocks noGrp="1"/>
          </p:cNvSpPr>
          <p:nvPr>
            <p:ph sz="half" idx="1" hasCustomPrompt="1"/>
          </p:nvPr>
        </p:nvSpPr>
        <p:spPr>
          <a:xfrm>
            <a:off x="2800350" y="942337"/>
            <a:ext cx="9391650" cy="5774552"/>
          </a:xfrm>
          <a:ln>
            <a:solidFill>
              <a:schemeClr val="bg1">
                <a:lumMod val="75000"/>
              </a:schemeClr>
            </a:solidFill>
          </a:ln>
        </p:spPr>
        <p:txBody>
          <a:bodyPr tIns="90000" bIns="90000"/>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sz="2200" baseline="0">
                <a:latin typeface="Calibri" panose="020F0502020204030204" pitchFamily="34" charset="0"/>
              </a:defRPr>
            </a:lvl1pPr>
            <a:lvl2pPr>
              <a:defRPr sz="2400"/>
            </a:lvl2pPr>
            <a:lvl3pPr>
              <a:defRPr sz="2400"/>
            </a:lvl3pPr>
            <a:lvl4pPr>
              <a:defRPr sz="2400"/>
            </a:lvl4pPr>
            <a:lvl5pPr>
              <a:defRPr sz="2400"/>
            </a:lvl5pPr>
          </a:lstStyle>
          <a:p>
            <a:pPr lvl="0"/>
            <a:r>
              <a:rPr lang="en-US" dirty="0" smtClean="0"/>
              <a:t>This layout can be used to organize content into tabs. Write down the content of each tab in the Notes section below. Underline the tab title to distinguish between tabs. You can have up to 8 tabs in one page. Tab titles should be kept short (3-4 words max)</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88347225"/>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Subtitle Tabs">
    <p:spTree>
      <p:nvGrpSpPr>
        <p:cNvPr id="1" name=""/>
        <p:cNvGrpSpPr/>
        <p:nvPr/>
      </p:nvGrpSpPr>
      <p:grpSpPr>
        <a:xfrm>
          <a:off x="0" y="0"/>
          <a:ext cx="0" cy="0"/>
          <a:chOff x="0" y="0"/>
          <a:chExt cx="0" cy="0"/>
        </a:xfrm>
      </p:grpSpPr>
      <p:sp>
        <p:nvSpPr>
          <p:cNvPr id="4" name="Text Placeholder 3"/>
          <p:cNvSpPr>
            <a:spLocks noGrp="1"/>
          </p:cNvSpPr>
          <p:nvPr>
            <p:ph type="body" sz="quarter" idx="20" hasCustomPrompt="1"/>
          </p:nvPr>
        </p:nvSpPr>
        <p:spPr>
          <a:xfrm>
            <a:off x="1" y="1542632"/>
            <a:ext cx="2700000" cy="900000"/>
          </a:xfrm>
          <a:solidFill>
            <a:srgbClr val="DF145E"/>
          </a:solidFill>
        </p:spPr>
        <p:txBody>
          <a:bodyPr anchor="ctr" anchorCtr="0"/>
          <a:lstStyle>
            <a:lvl1pPr marL="0" indent="0" algn="ctr">
              <a:buNone/>
              <a:defRPr sz="2200" b="0" baseline="0">
                <a:solidFill>
                  <a:schemeClr val="bg1"/>
                </a:solidFill>
                <a:latin typeface="Calibri" panose="020F0502020204030204" pitchFamily="34" charset="0"/>
              </a:defRPr>
            </a:lvl1pPr>
          </a:lstStyle>
          <a:p>
            <a:pPr lvl="0"/>
            <a:r>
              <a:rPr lang="en-US" dirty="0" smtClean="0"/>
              <a:t>Tab title</a:t>
            </a:r>
            <a:endParaRPr lang="el-GR" dirty="0"/>
          </a:p>
        </p:txBody>
      </p:sp>
      <p:sp>
        <p:nvSpPr>
          <p:cNvPr id="22" name="Text Placeholder 3"/>
          <p:cNvSpPr>
            <a:spLocks noGrp="1"/>
          </p:cNvSpPr>
          <p:nvPr>
            <p:ph type="body" sz="quarter" idx="22" hasCustomPrompt="1"/>
          </p:nvPr>
        </p:nvSpPr>
        <p:spPr>
          <a:xfrm>
            <a:off x="1" y="2586451"/>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3" name="Text Placeholder 3"/>
          <p:cNvSpPr>
            <a:spLocks noGrp="1"/>
          </p:cNvSpPr>
          <p:nvPr>
            <p:ph type="body" sz="quarter" idx="23" hasCustomPrompt="1"/>
          </p:nvPr>
        </p:nvSpPr>
        <p:spPr>
          <a:xfrm>
            <a:off x="1" y="3630270"/>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4" name="Text Placeholder 3"/>
          <p:cNvSpPr>
            <a:spLocks noGrp="1"/>
          </p:cNvSpPr>
          <p:nvPr>
            <p:ph type="body" sz="quarter" idx="24" hasCustomPrompt="1"/>
          </p:nvPr>
        </p:nvSpPr>
        <p:spPr>
          <a:xfrm>
            <a:off x="1" y="4674089"/>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5" name="Text Placeholder 3"/>
          <p:cNvSpPr>
            <a:spLocks noGrp="1"/>
          </p:cNvSpPr>
          <p:nvPr>
            <p:ph type="body" sz="quarter" idx="25" hasCustomPrompt="1"/>
          </p:nvPr>
        </p:nvSpPr>
        <p:spPr>
          <a:xfrm>
            <a:off x="-1" y="5717908"/>
            <a:ext cx="2700000" cy="900000"/>
          </a:xfrm>
          <a:solidFill>
            <a:srgbClr val="FACADB"/>
          </a:solidFill>
        </p:spPr>
        <p:txBody>
          <a:bodyPr anchor="ctr" anchorCtr="0"/>
          <a:lstStyle>
            <a:lvl1pPr marL="0" indent="0" algn="ctr">
              <a:buNone/>
              <a:defRPr sz="2200" b="0">
                <a:solidFill>
                  <a:schemeClr val="bg1">
                    <a:lumMod val="65000"/>
                  </a:schemeClr>
                </a:solidFill>
                <a:latin typeface="Calibri" panose="020F0502020204030204" pitchFamily="34" charset="0"/>
              </a:defRPr>
            </a:lvl1pPr>
          </a:lstStyle>
          <a:p>
            <a:pPr lvl="0"/>
            <a:r>
              <a:rPr lang="en-US" dirty="0" smtClean="0"/>
              <a:t>Tab title</a:t>
            </a:r>
            <a:endParaRPr lang="el-GR" dirty="0"/>
          </a:p>
        </p:txBody>
      </p:sp>
      <p:sp>
        <p:nvSpPr>
          <p:cNvPr id="2" name="Title 1"/>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5"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14" name="Content Placeholder 2"/>
          <p:cNvSpPr>
            <a:spLocks noGrp="1"/>
          </p:cNvSpPr>
          <p:nvPr>
            <p:ph sz="half" idx="1" hasCustomPrompt="1"/>
          </p:nvPr>
        </p:nvSpPr>
        <p:spPr>
          <a:xfrm>
            <a:off x="2800350" y="1529360"/>
            <a:ext cx="9391650" cy="5088548"/>
          </a:xfrm>
          <a:ln>
            <a:solidFill>
              <a:schemeClr val="bg1">
                <a:lumMod val="75000"/>
              </a:schemeClr>
            </a:solidFill>
          </a:ln>
        </p:spPr>
        <p:txBody>
          <a:bodyPr tIns="90000" bIns="90000"/>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sz="2200" baseline="0">
                <a:latin typeface="Calibri" panose="020F0502020204030204" pitchFamily="34" charset="0"/>
              </a:defRPr>
            </a:lvl1pPr>
            <a:lvl2pPr>
              <a:defRPr sz="2400"/>
            </a:lvl2pPr>
            <a:lvl3pPr>
              <a:defRPr sz="2400"/>
            </a:lvl3pPr>
            <a:lvl4pPr>
              <a:defRPr sz="2400"/>
            </a:lvl4pPr>
            <a:lvl5pPr>
              <a:defRPr sz="2400"/>
            </a:lvl5pPr>
          </a:lstStyle>
          <a:p>
            <a:pPr lvl="0"/>
            <a:r>
              <a:rPr lang="en-US" dirty="0" smtClean="0"/>
              <a:t>This layout can be used to organize content into tabs. Write down the content of each tab in the Notes section below. Underline the tab title to distinguish between tabs. You can have up to 8 tabs in one page. Tab titles should be kept short (3-4 words max)</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7087583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 Process">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0" y="0"/>
            <a:ext cx="12192000" cy="797522"/>
          </a:xfrm>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9" name="Content Placeholder 2"/>
          <p:cNvSpPr>
            <a:spLocks noGrp="1"/>
          </p:cNvSpPr>
          <p:nvPr>
            <p:ph sz="half" idx="1" hasCustomPrompt="1"/>
          </p:nvPr>
        </p:nvSpPr>
        <p:spPr>
          <a:xfrm>
            <a:off x="0" y="864904"/>
            <a:ext cx="12192000" cy="5202521"/>
          </a:xfrm>
          <a:ln>
            <a:solidFill>
              <a:schemeClr val="bg1">
                <a:lumMod val="75000"/>
              </a:schemeClr>
            </a:solidFill>
          </a:ln>
        </p:spPr>
        <p:txBody>
          <a:bodyPr tIns="90000" bIns="90000"/>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baseline="0">
                <a:latin typeface="Calibri" panose="020F0502020204030204" pitchFamily="34" charset="0"/>
              </a:defRPr>
            </a:lvl1pPr>
            <a:lvl2pPr>
              <a:defRPr sz="2400"/>
            </a:lvl2pPr>
            <a:lvl3pPr>
              <a:defRPr sz="2400"/>
            </a:lvl3pPr>
            <a:lvl4pPr>
              <a:defRPr sz="2400"/>
            </a:lvl4pPr>
            <a:lvl5pPr>
              <a:defRPr sz="2400"/>
            </a:lvl5pPr>
          </a:lstStyle>
          <a:p>
            <a:pPr lvl="0"/>
            <a:r>
              <a:rPr lang="en-US" dirty="0" smtClean="0"/>
              <a:t>This layout can be used to describe the steps of a process. Write down the content of each step in the Notes section below. Underline the step title to distinguish between steps. You can have up to 6 steps in one page. Step titles should be kept short (3-4 words max)</a:t>
            </a:r>
          </a:p>
        </p:txBody>
      </p:sp>
      <p:sp>
        <p:nvSpPr>
          <p:cNvPr id="7" name="Pentagon 6"/>
          <p:cNvSpPr/>
          <p:nvPr userDrawn="1"/>
        </p:nvSpPr>
        <p:spPr>
          <a:xfrm>
            <a:off x="0" y="6128003"/>
            <a:ext cx="4123628" cy="602846"/>
          </a:xfrm>
          <a:prstGeom prst="homePlate">
            <a:avLst/>
          </a:prstGeom>
          <a:solidFill>
            <a:srgbClr val="DF145E"/>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solidFill>
              <a:latin typeface="Century Gothic" panose="020B0502020202020204" pitchFamily="34" charset="0"/>
            </a:endParaRPr>
          </a:p>
        </p:txBody>
      </p:sp>
      <p:sp>
        <p:nvSpPr>
          <p:cNvPr id="8" name="Chevron 7"/>
          <p:cNvSpPr/>
          <p:nvPr userDrawn="1"/>
        </p:nvSpPr>
        <p:spPr>
          <a:xfrm>
            <a:off x="4127965" y="6128003"/>
            <a:ext cx="3960000" cy="602846"/>
          </a:xfrm>
          <a:prstGeom prst="chevron">
            <a:avLst/>
          </a:prstGeom>
          <a:solidFill>
            <a:srgbClr val="FACADB"/>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lumMod val="50000"/>
                </a:schemeClr>
              </a:solidFill>
              <a:latin typeface="Century Gothic" panose="020B0502020202020204" pitchFamily="34" charset="0"/>
            </a:endParaRPr>
          </a:p>
        </p:txBody>
      </p:sp>
      <p:sp>
        <p:nvSpPr>
          <p:cNvPr id="10" name="Chevron 9"/>
          <p:cNvSpPr/>
          <p:nvPr userDrawn="1"/>
        </p:nvSpPr>
        <p:spPr>
          <a:xfrm>
            <a:off x="8087965" y="6128003"/>
            <a:ext cx="4104034" cy="602846"/>
          </a:xfrm>
          <a:prstGeom prst="chevron">
            <a:avLst/>
          </a:prstGeom>
          <a:solidFill>
            <a:srgbClr val="FACADB"/>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lumMod val="50000"/>
                </a:schemeClr>
              </a:solidFill>
              <a:latin typeface="Century Gothic" panose="020B0502020202020204" pitchFamily="34" charset="0"/>
            </a:endParaRPr>
          </a:p>
        </p:txBody>
      </p:sp>
      <p:sp>
        <p:nvSpPr>
          <p:cNvPr id="12" name="Text Placeholder 6"/>
          <p:cNvSpPr>
            <a:spLocks noGrp="1"/>
          </p:cNvSpPr>
          <p:nvPr>
            <p:ph type="body" sz="quarter" idx="13" hasCustomPrompt="1"/>
          </p:nvPr>
        </p:nvSpPr>
        <p:spPr>
          <a:xfrm>
            <a:off x="101600" y="6186614"/>
            <a:ext cx="3708399" cy="485624"/>
          </a:xfrm>
        </p:spPr>
        <p:txBody>
          <a:bodyPr anchor="ctr"/>
          <a:lstStyle>
            <a:lvl1pPr algn="ctr">
              <a:defRPr sz="2400" baseline="0">
                <a:solidFill>
                  <a:schemeClr val="bg1"/>
                </a:solidFill>
                <a:latin typeface="Calibri" panose="020F0502020204030204" pitchFamily="34" charset="0"/>
              </a:defRPr>
            </a:lvl1pPr>
          </a:lstStyle>
          <a:p>
            <a:pPr lvl="0"/>
            <a:r>
              <a:rPr lang="en-US" dirty="0" smtClean="0"/>
              <a:t>Step 1</a:t>
            </a:r>
            <a:endParaRPr lang="el-GR" dirty="0"/>
          </a:p>
        </p:txBody>
      </p:sp>
      <p:sp>
        <p:nvSpPr>
          <p:cNvPr id="13" name="Text Placeholder 6"/>
          <p:cNvSpPr>
            <a:spLocks noGrp="1"/>
          </p:cNvSpPr>
          <p:nvPr>
            <p:ph type="body" sz="quarter" idx="14" hasCustomPrompt="1"/>
          </p:nvPr>
        </p:nvSpPr>
        <p:spPr>
          <a:xfrm>
            <a:off x="4445000" y="6186614"/>
            <a:ext cx="3324999" cy="485624"/>
          </a:xfrm>
        </p:spPr>
        <p:txBody>
          <a:bodyPr anchor="ctr"/>
          <a:lstStyle>
            <a:lvl1pPr algn="ctr">
              <a:defRPr sz="2400" baseline="0">
                <a:solidFill>
                  <a:schemeClr val="bg1">
                    <a:lumMod val="50000"/>
                  </a:schemeClr>
                </a:solidFill>
                <a:latin typeface="Calibri" panose="020F0502020204030204" pitchFamily="34" charset="0"/>
              </a:defRPr>
            </a:lvl1pPr>
          </a:lstStyle>
          <a:p>
            <a:pPr lvl="0"/>
            <a:r>
              <a:rPr lang="en-US" dirty="0" smtClean="0"/>
              <a:t>Step 2</a:t>
            </a:r>
            <a:endParaRPr lang="el-GR" dirty="0"/>
          </a:p>
        </p:txBody>
      </p:sp>
      <p:sp>
        <p:nvSpPr>
          <p:cNvPr id="14" name="Text Placeholder 6"/>
          <p:cNvSpPr>
            <a:spLocks noGrp="1"/>
          </p:cNvSpPr>
          <p:nvPr>
            <p:ph type="body" sz="quarter" idx="15" hasCustomPrompt="1"/>
          </p:nvPr>
        </p:nvSpPr>
        <p:spPr>
          <a:xfrm>
            <a:off x="8405000" y="6186614"/>
            <a:ext cx="3439867" cy="485624"/>
          </a:xfrm>
        </p:spPr>
        <p:txBody>
          <a:bodyPr anchor="ctr"/>
          <a:lstStyle>
            <a:lvl1pPr algn="ctr">
              <a:defRPr sz="2400" baseline="0">
                <a:solidFill>
                  <a:schemeClr val="bg1">
                    <a:lumMod val="50000"/>
                  </a:schemeClr>
                </a:solidFill>
                <a:latin typeface="Calibri" panose="020F0502020204030204" pitchFamily="34" charset="0"/>
              </a:defRPr>
            </a:lvl1pPr>
          </a:lstStyle>
          <a:p>
            <a:pPr lvl="0"/>
            <a:r>
              <a:rPr lang="en-US" dirty="0" smtClean="0"/>
              <a:t>Step 3</a:t>
            </a:r>
            <a:endParaRPr lang="el-GR"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9966561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 Subtitle + Process">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0" y="0"/>
            <a:ext cx="12191999" cy="797522"/>
          </a:xfrm>
        </p:spPr>
        <p:txBody>
          <a:bodyPr/>
          <a:lstStyle>
            <a:lvl1pPr>
              <a:defRPr>
                <a:latin typeface="+mn-lt"/>
              </a:defRPr>
            </a:lvl1pPr>
          </a:lstStyle>
          <a:p>
            <a:r>
              <a:rPr lang="en-US" dirty="0" smtClean="0"/>
              <a:t>Section title goes here</a:t>
            </a:r>
            <a:endParaRPr lang="el-GR" dirty="0"/>
          </a:p>
        </p:txBody>
      </p:sp>
      <p:sp>
        <p:nvSpPr>
          <p:cNvPr id="29"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mn-lt"/>
              </a:defRPr>
            </a:lvl1pPr>
          </a:lstStyle>
          <a:p>
            <a:pPr lvl="0"/>
            <a:r>
              <a:rPr lang="en-US" dirty="0" smtClean="0"/>
              <a:t>Sub-section title goes here</a:t>
            </a:r>
            <a:endParaRPr lang="el-GR" dirty="0"/>
          </a:p>
        </p:txBody>
      </p:sp>
      <p:sp>
        <p:nvSpPr>
          <p:cNvPr id="20" name="Content Placeholder 2"/>
          <p:cNvSpPr>
            <a:spLocks noGrp="1"/>
          </p:cNvSpPr>
          <p:nvPr>
            <p:ph sz="half" idx="1" hasCustomPrompt="1"/>
          </p:nvPr>
        </p:nvSpPr>
        <p:spPr>
          <a:xfrm>
            <a:off x="0" y="1462685"/>
            <a:ext cx="12191999" cy="4595216"/>
          </a:xfrm>
          <a:ln>
            <a:solidFill>
              <a:schemeClr val="bg1">
                <a:lumMod val="75000"/>
              </a:schemeClr>
            </a:solidFill>
          </a:ln>
        </p:spPr>
        <p:txBody>
          <a:bodyPr tIns="90000" bIns="90000"/>
          <a:lstStyle>
            <a:lvl1pPr marL="0" indent="0">
              <a:buNone/>
              <a:defRPr sz="2400">
                <a:latin typeface="+mn-lt"/>
              </a:defRPr>
            </a:lvl1pPr>
            <a:lvl2pPr>
              <a:defRPr sz="2400"/>
            </a:lvl2pPr>
            <a:lvl3pPr>
              <a:defRPr sz="2400"/>
            </a:lvl3pPr>
            <a:lvl4pPr>
              <a:defRPr sz="2400"/>
            </a:lvl4pPr>
            <a:lvl5pPr>
              <a:defRPr sz="2400"/>
            </a:lvl5pPr>
          </a:lstStyle>
          <a:p>
            <a:pPr lvl="0"/>
            <a:r>
              <a:rPr lang="en-US" dirty="0" smtClean="0"/>
              <a:t>This layout can be used to describe the steps of a process. Write down the content of each step in the Notes section below. Underline the step title to distinguish between steps. You can have up to 6 steps in one page. Step titles should be kept short (3-4 words max)</a:t>
            </a:r>
          </a:p>
        </p:txBody>
      </p:sp>
      <p:sp>
        <p:nvSpPr>
          <p:cNvPr id="24" name="Pentagon 23"/>
          <p:cNvSpPr/>
          <p:nvPr userDrawn="1"/>
        </p:nvSpPr>
        <p:spPr>
          <a:xfrm>
            <a:off x="0" y="6128003"/>
            <a:ext cx="4123628" cy="602846"/>
          </a:xfrm>
          <a:prstGeom prst="homePlate">
            <a:avLst/>
          </a:prstGeom>
          <a:solidFill>
            <a:srgbClr val="DF145E"/>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solidFill>
              <a:latin typeface="Century Gothic" panose="020B0502020202020204" pitchFamily="34" charset="0"/>
            </a:endParaRPr>
          </a:p>
        </p:txBody>
      </p:sp>
      <p:sp>
        <p:nvSpPr>
          <p:cNvPr id="25" name="Chevron 24"/>
          <p:cNvSpPr/>
          <p:nvPr userDrawn="1"/>
        </p:nvSpPr>
        <p:spPr>
          <a:xfrm>
            <a:off x="4127965" y="6128003"/>
            <a:ext cx="3960000" cy="602846"/>
          </a:xfrm>
          <a:prstGeom prst="chevron">
            <a:avLst/>
          </a:prstGeom>
          <a:solidFill>
            <a:srgbClr val="FACADB"/>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lumMod val="50000"/>
                </a:schemeClr>
              </a:solidFill>
              <a:latin typeface="+mn-lt"/>
            </a:endParaRPr>
          </a:p>
        </p:txBody>
      </p:sp>
      <p:sp>
        <p:nvSpPr>
          <p:cNvPr id="32" name="Chevron 31"/>
          <p:cNvSpPr/>
          <p:nvPr userDrawn="1"/>
        </p:nvSpPr>
        <p:spPr>
          <a:xfrm>
            <a:off x="8087965" y="6128003"/>
            <a:ext cx="4104034" cy="602846"/>
          </a:xfrm>
          <a:prstGeom prst="chevron">
            <a:avLst/>
          </a:prstGeom>
          <a:solidFill>
            <a:srgbClr val="FACADB"/>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chemeClr val="bg1">
                  <a:lumMod val="50000"/>
                </a:schemeClr>
              </a:solidFill>
              <a:latin typeface="+mn-lt"/>
            </a:endParaRPr>
          </a:p>
        </p:txBody>
      </p:sp>
      <p:sp>
        <p:nvSpPr>
          <p:cNvPr id="8" name="Text Placeholder 6"/>
          <p:cNvSpPr>
            <a:spLocks noGrp="1"/>
          </p:cNvSpPr>
          <p:nvPr>
            <p:ph type="body" sz="quarter" idx="13" hasCustomPrompt="1"/>
          </p:nvPr>
        </p:nvSpPr>
        <p:spPr>
          <a:xfrm>
            <a:off x="-4337" y="6186614"/>
            <a:ext cx="3823862" cy="485624"/>
          </a:xfrm>
        </p:spPr>
        <p:txBody>
          <a:bodyPr anchor="ctr"/>
          <a:lstStyle>
            <a:lvl1pPr algn="ctr">
              <a:defRPr sz="2400" baseline="0">
                <a:solidFill>
                  <a:schemeClr val="bg1"/>
                </a:solidFill>
                <a:latin typeface="+mn-lt"/>
              </a:defRPr>
            </a:lvl1pPr>
          </a:lstStyle>
          <a:p>
            <a:pPr lvl="0"/>
            <a:r>
              <a:rPr lang="en-US" dirty="0" smtClean="0"/>
              <a:t>Step 1</a:t>
            </a:r>
            <a:endParaRPr lang="el-GR" dirty="0"/>
          </a:p>
        </p:txBody>
      </p:sp>
      <p:sp>
        <p:nvSpPr>
          <p:cNvPr id="9" name="Text Placeholder 6"/>
          <p:cNvSpPr>
            <a:spLocks noGrp="1"/>
          </p:cNvSpPr>
          <p:nvPr>
            <p:ph type="body" sz="quarter" idx="14" hasCustomPrompt="1"/>
          </p:nvPr>
        </p:nvSpPr>
        <p:spPr>
          <a:xfrm>
            <a:off x="4453467" y="6186614"/>
            <a:ext cx="3326057" cy="485624"/>
          </a:xfrm>
        </p:spPr>
        <p:txBody>
          <a:bodyPr anchor="ctr"/>
          <a:lstStyle>
            <a:lvl1pPr algn="ctr">
              <a:defRPr sz="2400" baseline="0">
                <a:solidFill>
                  <a:schemeClr val="bg1">
                    <a:lumMod val="50000"/>
                  </a:schemeClr>
                </a:solidFill>
                <a:latin typeface="Calibri" panose="020F0502020204030204" pitchFamily="34" charset="0"/>
              </a:defRPr>
            </a:lvl1pPr>
          </a:lstStyle>
          <a:p>
            <a:pPr lvl="0"/>
            <a:r>
              <a:rPr lang="en-US" dirty="0" smtClean="0"/>
              <a:t>Step 2</a:t>
            </a:r>
            <a:endParaRPr lang="el-GR" dirty="0"/>
          </a:p>
        </p:txBody>
      </p:sp>
      <p:sp>
        <p:nvSpPr>
          <p:cNvPr id="10" name="Text Placeholder 6"/>
          <p:cNvSpPr>
            <a:spLocks noGrp="1"/>
          </p:cNvSpPr>
          <p:nvPr>
            <p:ph type="body" sz="quarter" idx="15" hasCustomPrompt="1"/>
          </p:nvPr>
        </p:nvSpPr>
        <p:spPr>
          <a:xfrm>
            <a:off x="8413467" y="6186614"/>
            <a:ext cx="3439865" cy="485624"/>
          </a:xfrm>
        </p:spPr>
        <p:txBody>
          <a:bodyPr anchor="ctr"/>
          <a:lstStyle>
            <a:lvl1pPr algn="ctr">
              <a:defRPr sz="2400" baseline="0">
                <a:solidFill>
                  <a:schemeClr val="bg1">
                    <a:lumMod val="50000"/>
                  </a:schemeClr>
                </a:solidFill>
                <a:latin typeface="Calibri" panose="020F0502020204030204" pitchFamily="34" charset="0"/>
              </a:defRPr>
            </a:lvl1pPr>
          </a:lstStyle>
          <a:p>
            <a:pPr lvl="0"/>
            <a:r>
              <a:rPr lang="en-US" dirty="0" smtClean="0"/>
              <a:t>Step 3</a:t>
            </a:r>
            <a:endParaRPr lang="el-GR"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83443341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Subtitle Text - 1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4" name="Content Placeholder 3"/>
          <p:cNvSpPr>
            <a:spLocks noGrp="1"/>
          </p:cNvSpPr>
          <p:nvPr>
            <p:ph sz="quarter" idx="11" hasCustomPrompt="1"/>
          </p:nvPr>
        </p:nvSpPr>
        <p:spPr>
          <a:xfrm>
            <a:off x="0" y="1462685"/>
            <a:ext cx="12192000" cy="5395316"/>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3670661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69978721"/>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314449"/>
            <a:ext cx="9144000" cy="2195513"/>
          </a:xfrm>
          <a:prstGeom prst="rect">
            <a:avLst/>
          </a:prstGeom>
        </p:spPr>
        <p:txBody>
          <a:bodyPr anchor="b">
            <a:normAutofit/>
          </a:bodyPr>
          <a:lstStyle>
            <a:lvl1pPr algn="ctr">
              <a:defRPr sz="5000">
                <a:solidFill>
                  <a:srgbClr val="DF145E"/>
                </a:solidFill>
                <a:latin typeface="+mn-lt"/>
              </a:defRPr>
            </a:lvl1pPr>
          </a:lstStyle>
          <a:p>
            <a:r>
              <a:rPr lang="en-US" dirty="0" smtClean="0"/>
              <a:t>Module title goes here</a:t>
            </a:r>
            <a:endParaRPr lang="el-GR"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baseline="0">
                <a:solidFill>
                  <a:srgbClr val="1F4E83"/>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Unit title goes here</a:t>
            </a:r>
            <a:endParaRPr lang="el-GR" dirty="0"/>
          </a:p>
        </p:txBody>
      </p:sp>
      <p:cxnSp>
        <p:nvCxnSpPr>
          <p:cNvPr id="5" name="Straight Connector 4"/>
          <p:cNvCxnSpPr/>
          <p:nvPr userDrawn="1"/>
        </p:nvCxnSpPr>
        <p:spPr>
          <a:xfrm>
            <a:off x="0" y="1181244"/>
            <a:ext cx="12192000" cy="0"/>
          </a:xfrm>
          <a:prstGeom prst="line">
            <a:avLst/>
          </a:prstGeom>
          <a:ln w="381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userDrawn="1"/>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83721" y="51935"/>
            <a:ext cx="1006929" cy="1014615"/>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224188" y="6256744"/>
            <a:ext cx="704392" cy="544111"/>
          </a:xfrm>
          <a:prstGeom prst="rect">
            <a:avLst/>
          </a:prstGeom>
        </p:spPr>
      </p:pic>
      <p:pic>
        <p:nvPicPr>
          <p:cNvPr id="8" name="Picture 7"/>
          <p:cNvPicPr>
            <a:picLocks noChangeAspect="1"/>
          </p:cNvPicPr>
          <p:nvPr userDrawn="1"/>
        </p:nvPicPr>
        <p:blipFill>
          <a:blip r:embed="rId4"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4427779" y="6258888"/>
            <a:ext cx="739198" cy="553857"/>
          </a:xfrm>
          <a:prstGeom prst="rect">
            <a:avLst/>
          </a:prstGeom>
        </p:spPr>
      </p:pic>
      <p:pic>
        <p:nvPicPr>
          <p:cNvPr id="9" name="Picture 8"/>
          <p:cNvPicPr>
            <a:picLocks noChangeAspect="1"/>
          </p:cNvPicPr>
          <p:nvPr userDrawn="1"/>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872530" y="6149950"/>
            <a:ext cx="1035555" cy="585906"/>
          </a:xfrm>
          <a:prstGeom prst="rect">
            <a:avLst/>
          </a:prstGeom>
        </p:spPr>
      </p:pic>
      <p:pic>
        <p:nvPicPr>
          <p:cNvPr id="10" name="Picture 9"/>
          <p:cNvPicPr>
            <a:picLocks noChangeAspect="1"/>
          </p:cNvPicPr>
          <p:nvPr userDrawn="1"/>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5235100" y="6298736"/>
            <a:ext cx="856798" cy="366265"/>
          </a:xfrm>
          <a:prstGeom prst="rect">
            <a:avLst/>
          </a:prstGeom>
        </p:spPr>
      </p:pic>
      <p:pic>
        <p:nvPicPr>
          <p:cNvPr id="11" name="Picture 10"/>
          <p:cNvPicPr>
            <a:picLocks noChangeAspect="1"/>
          </p:cNvPicPr>
          <p:nvPr userDrawn="1"/>
        </p:nvPicPr>
        <p:blipFill>
          <a:blip r:embed="rId7"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634126" y="6256745"/>
            <a:ext cx="1279613" cy="426538"/>
          </a:xfrm>
          <a:prstGeom prst="rect">
            <a:avLst/>
          </a:prstGeom>
        </p:spPr>
      </p:pic>
      <p:pic>
        <p:nvPicPr>
          <p:cNvPr id="12" name="Picture 11"/>
          <p:cNvPicPr>
            <a:picLocks noChangeAspect="1"/>
          </p:cNvPicPr>
          <p:nvPr userDrawn="1"/>
        </p:nvPicPr>
        <p:blipFill>
          <a:blip r:embed="rId8"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912874" y="6246612"/>
            <a:ext cx="495551" cy="492530"/>
          </a:xfrm>
          <a:prstGeom prst="rect">
            <a:avLst/>
          </a:prstGeom>
        </p:spPr>
      </p:pic>
      <p:pic>
        <p:nvPicPr>
          <p:cNvPr id="13" name="Picture 12"/>
          <p:cNvPicPr>
            <a:picLocks noChangeAspect="1"/>
          </p:cNvPicPr>
          <p:nvPr userDrawn="1"/>
        </p:nvPicPr>
        <p:blipFill>
          <a:blip r:embed="rId9"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41472" y="6149950"/>
            <a:ext cx="1455627" cy="492002"/>
          </a:xfrm>
          <a:prstGeom prst="rect">
            <a:avLst/>
          </a:prstGeom>
        </p:spPr>
      </p:pic>
      <p:sp>
        <p:nvSpPr>
          <p:cNvPr id="14" name="TextBox 13"/>
          <p:cNvSpPr txBox="1"/>
          <p:nvPr userDrawn="1"/>
        </p:nvSpPr>
        <p:spPr>
          <a:xfrm>
            <a:off x="8728841" y="5972441"/>
            <a:ext cx="3463159" cy="923330"/>
          </a:xfrm>
          <a:prstGeom prst="rect">
            <a:avLst/>
          </a:prstGeom>
          <a:noFill/>
        </p:spPr>
        <p:txBody>
          <a:bodyPr wrap="square" rtlCol="0">
            <a:spAutoFit/>
          </a:bodyPr>
          <a:lstStyle/>
          <a:p>
            <a:r>
              <a:rPr lang="en-US" sz="900" dirty="0" smtClean="0"/>
              <a:t>This publication has been produced with the financial support of the Rights, Equality and Citizenship (REC) </a:t>
            </a:r>
            <a:r>
              <a:rPr lang="en-US" sz="900" dirty="0" err="1" smtClean="0"/>
              <a:t>Programme</a:t>
            </a:r>
            <a:r>
              <a:rPr lang="en-US" sz="900" dirty="0" smtClean="0"/>
              <a:t> of the European Union. The contents of this publication are the sole responsibility of CARDET and its Partners and can in no way be taken to reflect the views of the European Commission. </a:t>
            </a:r>
            <a:br>
              <a:rPr lang="en-US" sz="900" dirty="0" smtClean="0"/>
            </a:br>
            <a:r>
              <a:rPr lang="en-US" sz="900" dirty="0" smtClean="0"/>
              <a:t>Project Number: JUST/2014/RDAP/AG/BULL/7698</a:t>
            </a:r>
            <a:endParaRPr lang="el-GR" sz="900" dirty="0"/>
          </a:p>
        </p:txBody>
      </p:sp>
      <p:cxnSp>
        <p:nvCxnSpPr>
          <p:cNvPr id="17" name="Straight Connector 16"/>
          <p:cNvCxnSpPr/>
          <p:nvPr userDrawn="1"/>
        </p:nvCxnSpPr>
        <p:spPr>
          <a:xfrm>
            <a:off x="7014204" y="6086328"/>
            <a:ext cx="0" cy="675617"/>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userDrawn="1"/>
        </p:nvPicPr>
        <p:blipFill>
          <a:blip r:embed="rId10"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7056748" y="6254608"/>
            <a:ext cx="1672093" cy="412878"/>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4702030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Content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6" name="Content Placeholder 3"/>
          <p:cNvSpPr>
            <a:spLocks noGrp="1"/>
          </p:cNvSpPr>
          <p:nvPr>
            <p:ph sz="quarter" idx="13" hasCustomPrompt="1"/>
          </p:nvPr>
        </p:nvSpPr>
        <p:spPr>
          <a:xfrm>
            <a:off x="0" y="876301"/>
            <a:ext cx="5976000" cy="5882284"/>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7" name="Content Placeholder 7"/>
          <p:cNvSpPr>
            <a:spLocks noGrp="1"/>
          </p:cNvSpPr>
          <p:nvPr>
            <p:ph sz="quarter" idx="14" hasCustomPrompt="1"/>
          </p:nvPr>
        </p:nvSpPr>
        <p:spPr>
          <a:xfrm>
            <a:off x="6204711" y="876300"/>
            <a:ext cx="5976000" cy="5882285"/>
          </a:xfrm>
        </p:spPr>
        <p:txBody>
          <a:bodyPr/>
          <a:lstStyle>
            <a:lvl1pPr>
              <a:defRPr sz="2200">
                <a:latin typeface="Calibri" panose="020F0502020204030204" pitchFamily="34" charset="0"/>
              </a:defRPr>
            </a:lvl1pPr>
            <a:lvl2pPr>
              <a:defRPr sz="2200"/>
            </a:lvl2pPr>
            <a:lvl3pPr>
              <a:defRPr sz="2200"/>
            </a:lvl3pPr>
            <a:lvl4pPr>
              <a:defRPr sz="2200"/>
            </a:lvl4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5450406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Subtitle Content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0"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4" name="Content Placeholder 3"/>
          <p:cNvSpPr>
            <a:spLocks noGrp="1"/>
          </p:cNvSpPr>
          <p:nvPr>
            <p:ph sz="quarter" idx="13" hasCustomPrompt="1"/>
          </p:nvPr>
        </p:nvSpPr>
        <p:spPr>
          <a:xfrm>
            <a:off x="0" y="1462685"/>
            <a:ext cx="5976000" cy="5295899"/>
          </a:xfrm>
        </p:spPr>
        <p:txBody>
          <a:bodyPr/>
          <a:lstStyle>
            <a:lvl1pPr>
              <a:defRPr sz="2200" baseline="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8" name="Content Placeholder 7"/>
          <p:cNvSpPr>
            <a:spLocks noGrp="1"/>
          </p:cNvSpPr>
          <p:nvPr>
            <p:ph sz="quarter" idx="14" hasCustomPrompt="1"/>
          </p:nvPr>
        </p:nvSpPr>
        <p:spPr>
          <a:xfrm>
            <a:off x="6216000" y="1462684"/>
            <a:ext cx="5976000" cy="5295900"/>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2876717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 Learning objectives - 2col">
    <p:spTree>
      <p:nvGrpSpPr>
        <p:cNvPr id="1" name=""/>
        <p:cNvGrpSpPr/>
        <p:nvPr/>
      </p:nvGrpSpPr>
      <p:grpSpPr>
        <a:xfrm>
          <a:off x="0" y="0"/>
          <a:ext cx="0" cy="0"/>
          <a:chOff x="0" y="0"/>
          <a:chExt cx="0" cy="0"/>
        </a:xfrm>
      </p:grpSpPr>
      <p:sp>
        <p:nvSpPr>
          <p:cNvPr id="11" name="Rectangle 10"/>
          <p:cNvSpPr/>
          <p:nvPr userDrawn="1"/>
        </p:nvSpPr>
        <p:spPr>
          <a:xfrm>
            <a:off x="-1" y="5820994"/>
            <a:ext cx="5979175" cy="951281"/>
          </a:xfrm>
          <a:prstGeom prst="rect">
            <a:avLst/>
          </a:prstGeom>
          <a:solidFill>
            <a:srgbClr val="DF145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pic>
        <p:nvPicPr>
          <p:cNvPr id="6" name="Picture 5"/>
          <p:cNvPicPr>
            <a:picLocks noChangeAspect="1"/>
          </p:cNvPicPr>
          <p:nvPr userDrawn="1"/>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80218" y="5979174"/>
            <a:ext cx="634921" cy="634921"/>
          </a:xfrm>
          <a:prstGeom prst="rect">
            <a:avLst/>
          </a:prstGeom>
        </p:spPr>
      </p:pic>
      <p:sp>
        <p:nvSpPr>
          <p:cNvPr id="10" name="Content Placeholder 9"/>
          <p:cNvSpPr>
            <a:spLocks noGrp="1"/>
          </p:cNvSpPr>
          <p:nvPr>
            <p:ph sz="quarter" idx="15" hasCustomPrompt="1"/>
          </p:nvPr>
        </p:nvSpPr>
        <p:spPr>
          <a:xfrm>
            <a:off x="6216000" y="914400"/>
            <a:ext cx="5976000" cy="4789715"/>
          </a:xfrm>
        </p:spPr>
        <p:txBody>
          <a:bodyPr>
            <a:noAutofit/>
          </a:bodyPr>
          <a:lstStyle>
            <a:lvl1pPr>
              <a:defRPr sz="2200">
                <a:solidFill>
                  <a:schemeClr val="tx1"/>
                </a:solidFill>
                <a:latin typeface="Calibri" panose="020F0502020204030204" pitchFamily="34" charset="0"/>
              </a:defRPr>
            </a:lvl1pPr>
            <a:lvl2pPr>
              <a:defRPr sz="2200">
                <a:solidFill>
                  <a:schemeClr val="tx1"/>
                </a:solidFill>
              </a:defRPr>
            </a:lvl2pPr>
            <a:lvl3pPr>
              <a:defRPr sz="2200">
                <a:solidFill>
                  <a:schemeClr val="tx1"/>
                </a:solidFill>
              </a:defRPr>
            </a:lvl3pPr>
            <a:lvl4pPr>
              <a:defRPr sz="2200">
                <a:solidFill>
                  <a:schemeClr val="tx1"/>
                </a:solidFill>
              </a:defRPr>
            </a:lvl4pPr>
            <a:lvl5pPr>
              <a:defRPr sz="2200">
                <a:solidFill>
                  <a:schemeClr val="tx1"/>
                </a:solidFill>
              </a:defRPr>
            </a:lvl5pPr>
          </a:lstStyle>
          <a:p>
            <a:pPr lvl="0"/>
            <a:r>
              <a:rPr lang="en-US" dirty="0" smtClean="0"/>
              <a:t>Content goes here (text / image / diagram / video). Make sure all media/graphics fit the column width, for better display results. </a:t>
            </a:r>
          </a:p>
        </p:txBody>
      </p:sp>
      <p:sp>
        <p:nvSpPr>
          <p:cNvPr id="14" name="Text Placeholder 13"/>
          <p:cNvSpPr>
            <a:spLocks noGrp="1"/>
          </p:cNvSpPr>
          <p:nvPr>
            <p:ph type="body" sz="quarter" idx="16" hasCustomPrompt="1"/>
          </p:nvPr>
        </p:nvSpPr>
        <p:spPr>
          <a:xfrm>
            <a:off x="995357" y="5916583"/>
            <a:ext cx="4556015" cy="760102"/>
          </a:xfrm>
        </p:spPr>
        <p:txBody>
          <a:bodyPr anchor="ctr" anchorCtr="0"/>
          <a:lstStyle>
            <a:lvl1pPr algn="l">
              <a:defRPr sz="2400" baseline="0">
                <a:solidFill>
                  <a:schemeClr val="bg1"/>
                </a:solidFill>
                <a:latin typeface="Calibri" panose="020F0502020204030204" pitchFamily="34" charset="0"/>
              </a:defRPr>
            </a:lvl1pPr>
          </a:lstStyle>
          <a:p>
            <a:pPr lvl="0"/>
            <a:r>
              <a:rPr lang="en-US" dirty="0" smtClean="0"/>
              <a:t>Learning Objectives (add popup text in Notes)</a:t>
            </a:r>
            <a:endParaRPr lang="el-GR" dirty="0"/>
          </a:p>
        </p:txBody>
      </p:sp>
      <p:sp>
        <p:nvSpPr>
          <p:cNvPr id="8" name="Content Placeholder 9"/>
          <p:cNvSpPr>
            <a:spLocks noGrp="1"/>
          </p:cNvSpPr>
          <p:nvPr>
            <p:ph sz="quarter" idx="17" hasCustomPrompt="1"/>
          </p:nvPr>
        </p:nvSpPr>
        <p:spPr>
          <a:xfrm>
            <a:off x="3175" y="914400"/>
            <a:ext cx="5976000" cy="4789715"/>
          </a:xfrm>
        </p:spPr>
        <p:txBody>
          <a:bodyPr>
            <a:noAutofit/>
          </a:bodyPr>
          <a:lstStyle>
            <a:lvl1pPr>
              <a:defRPr sz="2200">
                <a:solidFill>
                  <a:schemeClr val="tx1"/>
                </a:solidFill>
                <a:latin typeface="Calibri" panose="020F0502020204030204" pitchFamily="34" charset="0"/>
              </a:defRPr>
            </a:lvl1pPr>
            <a:lvl2pPr>
              <a:defRPr sz="2200">
                <a:solidFill>
                  <a:schemeClr val="tx1"/>
                </a:solidFill>
              </a:defRPr>
            </a:lvl2pPr>
            <a:lvl3pPr>
              <a:defRPr sz="2200">
                <a:solidFill>
                  <a:schemeClr val="tx1"/>
                </a:solidFill>
              </a:defRPr>
            </a:lvl3pPr>
            <a:lvl4pPr>
              <a:defRPr sz="2200">
                <a:solidFill>
                  <a:schemeClr val="tx1"/>
                </a:solidFill>
              </a:defRPr>
            </a:lvl4pPr>
            <a:lvl5pPr>
              <a:defRPr sz="2200">
                <a:solidFill>
                  <a:schemeClr val="tx1"/>
                </a:solidFill>
              </a:defRPr>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0751683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Content Button - 2co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6" name="Text Placeholder 3"/>
          <p:cNvSpPr>
            <a:spLocks noGrp="1"/>
          </p:cNvSpPr>
          <p:nvPr>
            <p:ph type="body" sz="quarter" idx="14" hasCustomPrompt="1"/>
          </p:nvPr>
        </p:nvSpPr>
        <p:spPr>
          <a:xfrm>
            <a:off x="-425" y="5887039"/>
            <a:ext cx="5975999" cy="828675"/>
          </a:xfrm>
          <a:solidFill>
            <a:srgbClr val="DF145E"/>
          </a:solidFill>
          <a:effectLst>
            <a:outerShdw blurRad="50800" dist="38100" dir="2700000" algn="tl" rotWithShape="0">
              <a:prstClr val="black">
                <a:alpha val="40000"/>
              </a:prstClr>
            </a:outerShdw>
          </a:effectLst>
        </p:spPr>
        <p:txBody>
          <a:bodyPr anchor="ctr" anchorCtr="0"/>
          <a:lstStyle>
            <a:lvl1pPr algn="ctr">
              <a:defRPr sz="2400" b="0" baseline="0">
                <a:solidFill>
                  <a:schemeClr val="bg1"/>
                </a:solidFill>
                <a:latin typeface="Calibri" panose="020F0502020204030204" pitchFamily="34" charset="0"/>
              </a:defRPr>
            </a:lvl1pPr>
          </a:lstStyle>
          <a:p>
            <a:pPr lvl="0"/>
            <a:r>
              <a:rPr lang="en-US" dirty="0" smtClean="0"/>
              <a:t>Button text here (add popup text in Notes)</a:t>
            </a:r>
            <a:endParaRPr lang="el-GR" dirty="0"/>
          </a:p>
        </p:txBody>
      </p:sp>
      <p:sp>
        <p:nvSpPr>
          <p:cNvPr id="7" name="Content Placeholder 3"/>
          <p:cNvSpPr>
            <a:spLocks noGrp="1"/>
          </p:cNvSpPr>
          <p:nvPr>
            <p:ph sz="quarter" idx="15" hasCustomPrompt="1"/>
          </p:nvPr>
        </p:nvSpPr>
        <p:spPr>
          <a:xfrm>
            <a:off x="-426" y="880418"/>
            <a:ext cx="5976000" cy="4832055"/>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6" hasCustomPrompt="1"/>
          </p:nvPr>
        </p:nvSpPr>
        <p:spPr>
          <a:xfrm>
            <a:off x="6216000" y="880418"/>
            <a:ext cx="5976000" cy="5829594"/>
          </a:xfrm>
        </p:spPr>
        <p:txBody>
          <a:bodyPr/>
          <a:lstStyle>
            <a:lvl1pPr>
              <a:tabLst>
                <a:tab pos="631825" algn="l"/>
              </a:tabLst>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4643378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Subtitle Content Button - 2col">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426" y="0"/>
            <a:ext cx="12192000" cy="797522"/>
          </a:xfrm>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10" name="Text Placeholder 9"/>
          <p:cNvSpPr>
            <a:spLocks noGrp="1"/>
          </p:cNvSpPr>
          <p:nvPr>
            <p:ph type="body" sz="quarter" idx="10" hasCustomPrompt="1"/>
          </p:nvPr>
        </p:nvSpPr>
        <p:spPr>
          <a:xfrm>
            <a:off x="426" y="854672"/>
            <a:ext cx="12192000" cy="550862"/>
          </a:xfrm>
          <a:solidFill>
            <a:schemeClr val="bg1">
              <a:lumMod val="85000"/>
            </a:schemeClr>
          </a:solidFill>
        </p:spPr>
        <p:txBody>
          <a:bodyPr anchor="ctr" anchorCtr="0"/>
          <a:lstStyle>
            <a:lvl1pPr>
              <a:defRPr sz="2600" baseline="0">
                <a:latin typeface="Calibri" panose="020F0502020204030204" pitchFamily="34" charset="0"/>
              </a:defRPr>
            </a:lvl1pPr>
          </a:lstStyle>
          <a:p>
            <a:pPr lvl="0"/>
            <a:r>
              <a:rPr lang="en-US" dirty="0" smtClean="0"/>
              <a:t>Sub-section title goes here</a:t>
            </a:r>
            <a:endParaRPr lang="el-GR" dirty="0"/>
          </a:p>
        </p:txBody>
      </p:sp>
      <p:sp>
        <p:nvSpPr>
          <p:cNvPr id="8" name="Text Placeholder 3"/>
          <p:cNvSpPr>
            <a:spLocks noGrp="1"/>
          </p:cNvSpPr>
          <p:nvPr>
            <p:ph type="body" sz="quarter" idx="14" hasCustomPrompt="1"/>
          </p:nvPr>
        </p:nvSpPr>
        <p:spPr>
          <a:xfrm>
            <a:off x="0" y="5915320"/>
            <a:ext cx="5976000" cy="828675"/>
          </a:xfrm>
          <a:solidFill>
            <a:srgbClr val="DF145E"/>
          </a:solidFill>
          <a:effectLst>
            <a:outerShdw blurRad="50800" dist="38100" dir="2700000" algn="tl" rotWithShape="0">
              <a:prstClr val="black">
                <a:alpha val="40000"/>
              </a:prstClr>
            </a:outerShdw>
          </a:effectLst>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b="0" baseline="0">
                <a:solidFill>
                  <a:schemeClr val="bg1"/>
                </a:solidFill>
                <a:latin typeface="Calibri" panose="020F0502020204030204" pitchFamily="34" charset="0"/>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smtClean="0"/>
              <a:t>Button text here (add popup text in Notes)</a:t>
            </a:r>
            <a:endParaRPr lang="el-GR" dirty="0" smtClean="0"/>
          </a:p>
        </p:txBody>
      </p:sp>
      <p:sp>
        <p:nvSpPr>
          <p:cNvPr id="4" name="Content Placeholder 3"/>
          <p:cNvSpPr>
            <a:spLocks noGrp="1"/>
          </p:cNvSpPr>
          <p:nvPr>
            <p:ph sz="quarter" idx="15" hasCustomPrompt="1"/>
          </p:nvPr>
        </p:nvSpPr>
        <p:spPr>
          <a:xfrm>
            <a:off x="0" y="1476375"/>
            <a:ext cx="5976000" cy="4241800"/>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6" hasCustomPrompt="1"/>
          </p:nvPr>
        </p:nvSpPr>
        <p:spPr>
          <a:xfrm>
            <a:off x="6216000" y="1476375"/>
            <a:ext cx="5976000" cy="5267620"/>
          </a:xfrm>
        </p:spPr>
        <p:txBody>
          <a:bodyPr/>
          <a:lstStyle>
            <a:lvl1pPr>
              <a:defRPr sz="2200">
                <a:latin typeface="Calibri" panose="020F0502020204030204" pitchFamily="34" charset="0"/>
              </a:defRPr>
            </a:lvl1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2396111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Content Quote - 2col">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426" y="0"/>
            <a:ext cx="12192000" cy="797522"/>
          </a:xfrm>
        </p:spPr>
        <p:txBody>
          <a:bodyPr/>
          <a:lstStyle>
            <a:lvl1pPr>
              <a:defRPr>
                <a:latin typeface="Calibri" panose="020F0502020204030204" pitchFamily="34" charset="0"/>
              </a:defRPr>
            </a:lvl1pPr>
          </a:lstStyle>
          <a:p>
            <a:r>
              <a:rPr lang="en-US" dirty="0" smtClean="0"/>
              <a:t>Section title goes here</a:t>
            </a:r>
            <a:endParaRPr lang="el-GR" dirty="0"/>
          </a:p>
        </p:txBody>
      </p:sp>
      <p:sp>
        <p:nvSpPr>
          <p:cNvPr id="4" name="Text Placeholder 3"/>
          <p:cNvSpPr>
            <a:spLocks noGrp="1"/>
          </p:cNvSpPr>
          <p:nvPr>
            <p:ph type="body" sz="quarter" idx="17" hasCustomPrompt="1"/>
          </p:nvPr>
        </p:nvSpPr>
        <p:spPr>
          <a:xfrm>
            <a:off x="6216427" y="5323114"/>
            <a:ext cx="5976000" cy="1449161"/>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baseline="0">
                <a:solidFill>
                  <a:srgbClr val="DF145E"/>
                </a:solidFill>
                <a:latin typeface="Calibri" panose="020F0502020204030204" pitchFamily="34" charset="0"/>
              </a:defRPr>
            </a:lvl1pPr>
          </a:lstStyle>
          <a:p>
            <a:pPr lvl="0"/>
            <a:r>
              <a:rPr lang="en-US" dirty="0" smtClean="0"/>
              <a:t>Quote text goes here</a:t>
            </a:r>
            <a:endParaRPr lang="el-GR" dirty="0" smtClean="0"/>
          </a:p>
        </p:txBody>
      </p:sp>
      <p:sp>
        <p:nvSpPr>
          <p:cNvPr id="7" name="Content Placeholder 3"/>
          <p:cNvSpPr>
            <a:spLocks noGrp="1"/>
          </p:cNvSpPr>
          <p:nvPr>
            <p:ph sz="quarter" idx="15" hasCustomPrompt="1"/>
          </p:nvPr>
        </p:nvSpPr>
        <p:spPr>
          <a:xfrm>
            <a:off x="0" y="886120"/>
            <a:ext cx="5976000" cy="5886155"/>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8" name="Content Placeholder 3"/>
          <p:cNvSpPr>
            <a:spLocks noGrp="1"/>
          </p:cNvSpPr>
          <p:nvPr>
            <p:ph sz="quarter" idx="16" hasCustomPrompt="1"/>
          </p:nvPr>
        </p:nvSpPr>
        <p:spPr>
          <a:xfrm>
            <a:off x="6216000" y="886120"/>
            <a:ext cx="5976000" cy="4306769"/>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6702898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smtClean="0"/>
              <a:t>Click to edit Master title style</a:t>
            </a:r>
            <a:endParaRPr lang="en-US" dirty="0"/>
          </a:p>
        </p:txBody>
      </p:sp>
      <p:sp>
        <p:nvSpPr>
          <p:cNvPr id="3" name="Text Placeholder 3"/>
          <p:cNvSpPr>
            <a:spLocks noGrp="1"/>
          </p:cNvSpPr>
          <p:nvPr>
            <p:ph type="body" sz="quarter" idx="17" hasCustomPrompt="1"/>
          </p:nvPr>
        </p:nvSpPr>
        <p:spPr>
          <a:xfrm>
            <a:off x="1" y="5834743"/>
            <a:ext cx="12192000" cy="937532"/>
          </a:xfrm>
          <a:ln w="12700">
            <a:solidFill>
              <a:srgbClr val="DF145E"/>
            </a:solidFill>
          </a:ln>
        </p:spPr>
        <p:txBody>
          <a:bodyPr anchor="ctr" anchorCtr="0"/>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baseline="0">
                <a:solidFill>
                  <a:srgbClr val="DF145E"/>
                </a:solidFill>
                <a:latin typeface="Calibri" panose="020F0502020204030204" pitchFamily="34" charset="0"/>
              </a:defRPr>
            </a:lvl1pPr>
          </a:lstStyle>
          <a:p>
            <a:pPr lvl="0"/>
            <a:r>
              <a:rPr lang="en-US" dirty="0" smtClean="0"/>
              <a:t>Quote text goes here</a:t>
            </a:r>
            <a:endParaRPr lang="el-GR" dirty="0" smtClean="0"/>
          </a:p>
        </p:txBody>
      </p:sp>
      <p:sp>
        <p:nvSpPr>
          <p:cNvPr id="4" name="Content Placeholder 3"/>
          <p:cNvSpPr>
            <a:spLocks noGrp="1"/>
          </p:cNvSpPr>
          <p:nvPr>
            <p:ph sz="quarter" idx="16" hasCustomPrompt="1"/>
          </p:nvPr>
        </p:nvSpPr>
        <p:spPr>
          <a:xfrm>
            <a:off x="0" y="886120"/>
            <a:ext cx="12192000" cy="4850651"/>
          </a:xfrm>
        </p:spPr>
        <p:txBody>
          <a:bodyPr/>
          <a:lstStyle>
            <a:lvl1pPr>
              <a:defRPr sz="2200">
                <a:latin typeface="Calibri" panose="020F0502020204030204" pitchFamily="34" charset="0"/>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3146469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rgbClr val="F9F9F9"/>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0" y="904875"/>
            <a:ext cx="12192000" cy="5886450"/>
          </a:xfrm>
          <a:prstGeom prst="rect">
            <a:avLst/>
          </a:prstGeom>
        </p:spPr>
        <p:txBody>
          <a:bodyPr vert="horz" lIns="54000" tIns="54000" rIns="54000" bIns="54000" rtlCol="0">
            <a:noAutofit/>
          </a:bodyPr>
          <a:lstStyle/>
          <a:p>
            <a:pPr lvl="0"/>
            <a:r>
              <a:rPr lang="en-US" dirty="0" smtClean="0"/>
              <a:t>Content goes here</a:t>
            </a:r>
            <a:endParaRPr lang="el-GR" dirty="0"/>
          </a:p>
        </p:txBody>
      </p:sp>
      <p:sp>
        <p:nvSpPr>
          <p:cNvPr id="8" name="Title Placeholder 7"/>
          <p:cNvSpPr>
            <a:spLocks noGrp="1"/>
          </p:cNvSpPr>
          <p:nvPr>
            <p:ph type="title"/>
          </p:nvPr>
        </p:nvSpPr>
        <p:spPr>
          <a:xfrm>
            <a:off x="0" y="0"/>
            <a:ext cx="12192000" cy="797522"/>
          </a:xfrm>
          <a:prstGeom prst="rect">
            <a:avLst/>
          </a:prstGeom>
        </p:spPr>
        <p:txBody>
          <a:bodyPr vert="horz" lIns="54000" tIns="54000" rIns="54000" bIns="54000" rtlCol="0" anchor="ctr">
            <a:noAutofit/>
          </a:bodyPr>
          <a:lstStyle/>
          <a:p>
            <a:r>
              <a:rPr lang="en-US" dirty="0" smtClean="0"/>
              <a:t>Section title goes here</a:t>
            </a:r>
            <a:endParaRPr lang="el-GR" dirty="0"/>
          </a:p>
        </p:txBody>
      </p:sp>
      <p:cxnSp>
        <p:nvCxnSpPr>
          <p:cNvPr id="11" name="Straight Connector 10"/>
          <p:cNvCxnSpPr/>
          <p:nvPr userDrawn="1"/>
        </p:nvCxnSpPr>
        <p:spPr>
          <a:xfrm>
            <a:off x="0" y="797522"/>
            <a:ext cx="12192000" cy="0"/>
          </a:xfrm>
          <a:prstGeom prst="line">
            <a:avLst/>
          </a:prstGeom>
          <a:ln w="38100">
            <a:solidFill>
              <a:srgbClr val="1F4E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60187723"/>
      </p:ext>
    </p:extLst>
  </p:cSld>
  <p:clrMap bg1="lt1" tx1="dk1" bg2="lt2" tx2="dk2" accent1="accent1" accent2="accent2" accent3="accent3" accent4="accent4" accent5="accent5" accent6="accent6" hlink="hlink" folHlink="folHlink"/>
  <p:sldLayoutIdLst>
    <p:sldLayoutId id="2147483672" r:id="rId1"/>
    <p:sldLayoutId id="2147483651" r:id="rId2"/>
    <p:sldLayoutId id="2147483671" r:id="rId3"/>
    <p:sldLayoutId id="2147483669" r:id="rId4"/>
    <p:sldLayoutId id="2147483684" r:id="rId5"/>
    <p:sldLayoutId id="2147483675" r:id="rId6"/>
    <p:sldLayoutId id="2147483674" r:id="rId7"/>
    <p:sldLayoutId id="2147483685" r:id="rId8"/>
    <p:sldLayoutId id="2147483691" r:id="rId9"/>
    <p:sldLayoutId id="2147483692" r:id="rId10"/>
    <p:sldLayoutId id="2147483687" r:id="rId11"/>
    <p:sldLayoutId id="2147483670" r:id="rId12"/>
    <p:sldLayoutId id="2147483673" r:id="rId13"/>
    <p:sldLayoutId id="2147483688" r:id="rId14"/>
    <p:sldLayoutId id="2147483689" r:id="rId15"/>
    <p:sldLayoutId id="2147483690" r:id="rId16"/>
    <p:sldLayoutId id="2147483682" r:id="rId17"/>
    <p:sldLayoutId id="2147483679" r:id="rId18"/>
    <p:sldLayoutId id="2147483678" r:id="rId19"/>
    <p:sldLayoutId id="2147483693" r:id="rId20"/>
  </p:sldLayoutIdLst>
  <p:timing>
    <p:tnLst>
      <p:par>
        <p:cTn id="1" dur="indefinite" restart="never" nodeType="tmRoot"/>
      </p:par>
    </p:tnLst>
  </p:timing>
  <p:txStyles>
    <p:titleStyle>
      <a:lvl1pPr algn="l" defTabSz="914400" rtl="0" eaLnBrk="1" latinLnBrk="0" hangingPunct="1">
        <a:lnSpc>
          <a:spcPct val="90000"/>
        </a:lnSpc>
        <a:spcBef>
          <a:spcPct val="0"/>
        </a:spcBef>
        <a:buNone/>
        <a:defRPr sz="3800" kern="1200">
          <a:solidFill>
            <a:srgbClr val="1F4E79"/>
          </a:solidFill>
          <a:latin typeface="Calibri" panose="020F0502020204030204" pitchFamily="34" charset="0"/>
          <a:ea typeface="+mj-ea"/>
          <a:cs typeface="+mj-cs"/>
        </a:defRPr>
      </a:lvl1pPr>
    </p:titleStyle>
    <p:bodyStyle>
      <a:lvl1pPr marL="0" indent="0" algn="just" defTabSz="914400" rtl="0" eaLnBrk="1" latinLnBrk="0" hangingPunct="1">
        <a:lnSpc>
          <a:spcPct val="90000"/>
        </a:lnSpc>
        <a:spcBef>
          <a:spcPts val="1000"/>
        </a:spcBef>
        <a:buFont typeface="Arial" panose="020B0604020202020204" pitchFamily="34" charset="0"/>
        <a:buNone/>
        <a:defRPr sz="2200" kern="120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337E3F-619A-4FE2-911C-A15E83A2AF93}" type="datetimeFigureOut">
              <a:rPr lang="el-GR" smtClean="0"/>
              <a:pPr/>
              <a:t>9/27/16</a:t>
            </a:fld>
            <a:endParaRPr lang="el-G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04BC8F-6DF6-4A9D-AD1E-91493831B921}" type="slidenum">
              <a:rPr lang="el-GR" smtClean="0"/>
              <a:pPr/>
              <a:t>‹#›</a:t>
            </a:fld>
            <a:endParaRPr lang="el-G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69144641"/>
      </p:ext>
    </p:extLst>
  </p:cSld>
  <p:clrMap bg1="lt1" tx1="dk1" bg2="lt2" tx2="dk2" accent1="accent1" accent2="accent2" accent3="accent3" accent4="accent4" accent5="accent5" accent6="accent6" hlink="hlink" folHlink="folHlink"/>
  <p:sldLayoutIdLst>
    <p:sldLayoutId id="2147483649" r:id="rId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3.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5.xml"/><Relationship Id="rId4" Type="http://schemas.openxmlformats.org/officeDocument/2006/relationships/diagramLayout" Target="../diagrams/layout5.xml"/><Relationship Id="rId5" Type="http://schemas.openxmlformats.org/officeDocument/2006/relationships/diagramQuickStyle" Target="../diagrams/quickStyle5.xml"/><Relationship Id="rId6" Type="http://schemas.openxmlformats.org/officeDocument/2006/relationships/diagramColors" Target="../diagrams/colors5.xml"/><Relationship Id="rId7" Type="http://schemas.microsoft.com/office/2007/relationships/diagramDrawing" Target="../diagrams/drawing5.xml"/><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6.xml"/><Relationship Id="rId4" Type="http://schemas.openxmlformats.org/officeDocument/2006/relationships/diagramLayout" Target="../diagrams/layout6.xml"/><Relationship Id="rId5" Type="http://schemas.openxmlformats.org/officeDocument/2006/relationships/diagramQuickStyle" Target="../diagrams/quickStyle6.xml"/><Relationship Id="rId6" Type="http://schemas.openxmlformats.org/officeDocument/2006/relationships/diagramColors" Target="../diagrams/colors6.xml"/><Relationship Id="rId7" Type="http://schemas.microsoft.com/office/2007/relationships/diagramDrawing" Target="../diagrams/drawing6.xml"/><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7.xml"/><Relationship Id="rId4" Type="http://schemas.openxmlformats.org/officeDocument/2006/relationships/diagramLayout" Target="../diagrams/layout7.xml"/><Relationship Id="rId5" Type="http://schemas.openxmlformats.org/officeDocument/2006/relationships/diagramQuickStyle" Target="../diagrams/quickStyle7.xml"/><Relationship Id="rId6" Type="http://schemas.openxmlformats.org/officeDocument/2006/relationships/diagramColors" Target="../diagrams/colors7.xml"/><Relationship Id="rId7" Type="http://schemas.microsoft.com/office/2007/relationships/diagramDrawing" Target="../diagrams/drawing7.xml"/><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3" Type="http://schemas.openxmlformats.org/officeDocument/2006/relationships/hyperlink" Target="http://www.extension.umn.edu/family/families-with-teens/resources-professionals/bullying/docs/talking-with-kids-about-cyberbullying.pdf" TargetMode="External"/><Relationship Id="rId4" Type="http://schemas.openxmlformats.org/officeDocument/2006/relationships/hyperlink" Target="http://www.eyesonbullying.org/pdfs/toolkit.pdf" TargetMode="External"/><Relationship Id="rId5" Type="http://schemas.openxmlformats.org/officeDocument/2006/relationships/hyperlink" Target="http://goldenrulepledge.com/wp-content/uploads/2010/10/BullyingDramaRolePlay21.pdf" TargetMode="External"/><Relationship Id="rId6" Type="http://schemas.openxmlformats.org/officeDocument/2006/relationships/hyperlink" Target="http://www.helpme2parent.ie/Bullying-In-Primary-Schools.html" TargetMode="External"/><Relationship Id="rId1" Type="http://schemas.openxmlformats.org/officeDocument/2006/relationships/slideLayout" Target="../slideLayouts/slideLayout1.xml"/><Relationship Id="rId2" Type="http://schemas.openxmlformats.org/officeDocument/2006/relationships/hyperlink" Target="http://creativecommons.org/licenses/by-sa/4.0"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www.joe.ie/tech/tinders-age-restrictions-are-changing/548454" TargetMode="External"/><Relationship Id="rId4" Type="http://schemas.openxmlformats.org/officeDocument/2006/relationships/hyperlink" Target="http://www.stopbullying.gov/respond/support-kids-involved/" TargetMode="External"/><Relationship Id="rId1" Type="http://schemas.openxmlformats.org/officeDocument/2006/relationships/slideLayout" Target="../slideLayouts/slideLayout1.xml"/><Relationship Id="rId2" Type="http://schemas.openxmlformats.org/officeDocument/2006/relationships/hyperlink" Target="http://www.independent.co.uk/voices/comment/tinder-isnt-for-teens-so-why-are-so-many-using-the-app-9152087.html"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314449"/>
            <a:ext cx="11328400" cy="2195513"/>
          </a:xfrm>
        </p:spPr>
        <p:txBody>
          <a:bodyPr>
            <a:normAutofit fontScale="90000"/>
          </a:bodyPr>
          <a:lstStyle/>
          <a:p>
            <a:r>
              <a:rPr lang="en-US" dirty="0" smtClean="0"/>
              <a:t/>
            </a:r>
            <a:br>
              <a:rPr lang="en-US" dirty="0" smtClean="0"/>
            </a:br>
            <a:r>
              <a:rPr lang="en-US" dirty="0" smtClean="0"/>
              <a:t/>
            </a:r>
            <a:br>
              <a:rPr lang="en-US" dirty="0" smtClean="0"/>
            </a:br>
            <a:r>
              <a:rPr lang="en-US" sz="5400" b="1" cap="all" dirty="0" smtClean="0"/>
              <a:t>Anti-Bullying Tools and Resources for Parents: Protect Your Children and Support Safe Schools</a:t>
            </a:r>
            <a:endParaRPr lang="el-GR" dirty="0"/>
          </a:p>
        </p:txBody>
      </p:sp>
      <p:sp>
        <p:nvSpPr>
          <p:cNvPr id="3" name="Subtitle 2"/>
          <p:cNvSpPr>
            <a:spLocks noGrp="1"/>
          </p:cNvSpPr>
          <p:nvPr>
            <p:ph type="subTitle" idx="1"/>
          </p:nvPr>
        </p:nvSpPr>
        <p:spPr/>
        <p:txBody>
          <a:bodyPr/>
          <a:lstStyle/>
          <a:p>
            <a:r>
              <a:rPr lang="en-US" b="1" dirty="0" smtClean="0"/>
              <a:t>Unit 3: </a:t>
            </a:r>
            <a:r>
              <a:rPr lang="en-US" b="1" cap="all" dirty="0" smtClean="0"/>
              <a:t>Responding to Bullying</a:t>
            </a:r>
          </a:p>
          <a:p>
            <a:endParaRPr lang="el-GR"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53728966"/>
      </p:ext>
    </p:extLst>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Supporting your Child</a:t>
            </a:r>
            <a:endParaRPr lang="en-US" dirty="0"/>
          </a:p>
        </p:txBody>
      </p:sp>
      <p:sp>
        <p:nvSpPr>
          <p:cNvPr id="5" name="Text Placeholder 4"/>
          <p:cNvSpPr>
            <a:spLocks noGrp="1"/>
          </p:cNvSpPr>
          <p:nvPr>
            <p:ph type="body" sz="quarter" idx="10"/>
          </p:nvPr>
        </p:nvSpPr>
        <p:spPr/>
        <p:txBody>
          <a:bodyPr/>
          <a:lstStyle/>
          <a:p>
            <a:r>
              <a:rPr lang="en-US" sz="2400" dirty="0" smtClean="0"/>
              <a:t>Exercise 2: Role </a:t>
            </a:r>
            <a:r>
              <a:rPr lang="en-US" sz="2400" dirty="0" smtClean="0"/>
              <a:t>Play</a:t>
            </a:r>
            <a:endParaRPr lang="el-GR" sz="2400" dirty="0" smtClean="0"/>
          </a:p>
        </p:txBody>
      </p:sp>
      <p:sp>
        <p:nvSpPr>
          <p:cNvPr id="6" name="Content Placeholder 5"/>
          <p:cNvSpPr>
            <a:spLocks noGrp="1"/>
          </p:cNvSpPr>
          <p:nvPr>
            <p:ph sz="quarter" idx="11"/>
          </p:nvPr>
        </p:nvSpPr>
        <p:spPr/>
        <p:txBody>
          <a:bodyPr/>
          <a:lstStyle/>
          <a:p>
            <a:pPr algn="l"/>
            <a:r>
              <a:rPr lang="en-IE" sz="2500" dirty="0" smtClean="0"/>
              <a:t>In two groups of 5, assume the following roles &amp; take turns acting out the scenarios for the other group:</a:t>
            </a:r>
          </a:p>
          <a:p>
            <a:pPr marL="342900" indent="-342900" algn="l">
              <a:buFont typeface="Wingdings" panose="05000000000000000000" pitchFamily="2" charset="2"/>
              <a:buChar char="v"/>
            </a:pPr>
            <a:r>
              <a:rPr lang="en-IE" sz="2500" dirty="0" smtClean="0"/>
              <a:t> One person will be a bully, one a supportive bystander to the bully, one will be the student being bullied, one will be a silent bystander and the last will a supportive defender of the victim. </a:t>
            </a:r>
          </a:p>
          <a:p>
            <a:pPr marL="342900" indent="-342900" algn="l">
              <a:buFont typeface="Wingdings" panose="05000000000000000000" pitchFamily="2" charset="2"/>
              <a:buChar char="v"/>
            </a:pPr>
            <a:r>
              <a:rPr lang="en-IE" sz="2500" dirty="0" smtClean="0"/>
              <a:t>Briefly play their role in a bullying drama where a student is being called names and being harassed. </a:t>
            </a:r>
          </a:p>
          <a:p>
            <a:pPr marL="342900" indent="-342900" algn="l">
              <a:buFont typeface="Wingdings" panose="05000000000000000000" pitchFamily="2" charset="2"/>
              <a:buChar char="v"/>
            </a:pPr>
            <a:r>
              <a:rPr lang="en-IE" sz="2500" dirty="0" smtClean="0"/>
              <a:t>The types of names and reasons for bullying are many</a:t>
            </a:r>
          </a:p>
          <a:p>
            <a:pPr marL="1028700" lvl="1" indent="-342900">
              <a:buFont typeface="Wingdings" panose="05000000000000000000" pitchFamily="2" charset="2"/>
              <a:buChar char="v"/>
            </a:pPr>
            <a:r>
              <a:rPr lang="en-IE" sz="2500" dirty="0" smtClean="0"/>
              <a:t>Perhaps the supportive bystander to the bully is taking a video of the bullying to post online later on.  </a:t>
            </a:r>
          </a:p>
          <a:p>
            <a:pPr marL="342900" indent="-342900" algn="l">
              <a:buFont typeface="Wingdings" panose="05000000000000000000" pitchFamily="2" charset="2"/>
              <a:buChar char="v"/>
            </a:pPr>
            <a:r>
              <a:rPr lang="en-IE" sz="2500" dirty="0" smtClean="0"/>
              <a:t>You can select any number of issues, but appearance or mannerisms is a common reason. </a:t>
            </a:r>
          </a:p>
          <a:p>
            <a:pPr marL="1028700" lvl="1" indent="-342900">
              <a:buFont typeface="Wingdings" panose="05000000000000000000" pitchFamily="2" charset="2"/>
              <a:buChar char="v"/>
            </a:pPr>
            <a:r>
              <a:rPr lang="en-IE" sz="2500" dirty="0" smtClean="0"/>
              <a:t>You could choose a role play a situation where the student being bullied is because he is perceived to be gay or sexual orientation name-calling is at issue. </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 on </a:t>
            </a:r>
            <a:r>
              <a:rPr lang="en-US" dirty="0" err="1" smtClean="0"/>
              <a:t>Cyberbullying</a:t>
            </a:r>
            <a:endParaRPr lang="en-US" dirty="0"/>
          </a:p>
        </p:txBody>
      </p:sp>
      <p:sp>
        <p:nvSpPr>
          <p:cNvPr id="5" name="Text Placeholder 4"/>
          <p:cNvSpPr>
            <a:spLocks noGrp="1"/>
          </p:cNvSpPr>
          <p:nvPr>
            <p:ph type="body" sz="quarter" idx="11"/>
          </p:nvPr>
        </p:nvSpPr>
        <p:spPr/>
        <p:txBody>
          <a:bodyPr/>
          <a:lstStyle/>
          <a:p>
            <a:r>
              <a:rPr lang="en-US" sz="2700" b="1" dirty="0" smtClean="0"/>
              <a:t>What is </a:t>
            </a:r>
            <a:r>
              <a:rPr lang="en-US" sz="2700" b="1" dirty="0" err="1" smtClean="0"/>
              <a:t>Cyberbullying</a:t>
            </a:r>
            <a:r>
              <a:rPr lang="en-US" sz="2700" b="1" dirty="0" smtClean="0"/>
              <a:t>:?</a:t>
            </a:r>
          </a:p>
          <a:p>
            <a:pPr marL="342900" indent="-342900" algn="l">
              <a:buFont typeface="Wingdings" panose="05000000000000000000" pitchFamily="2" charset="2"/>
              <a:buChar char="v"/>
            </a:pPr>
            <a:r>
              <a:rPr lang="en-IE" sz="2700" dirty="0" smtClean="0"/>
              <a:t>Cyberbullying is an aggressive, intentional act that is carried out by one or several people, using electronic devices against a victim who cannot easily defend him or herself. </a:t>
            </a:r>
          </a:p>
          <a:p>
            <a:pPr marL="1028700" lvl="1" indent="-342900">
              <a:buFont typeface="Wingdings" panose="05000000000000000000" pitchFamily="2" charset="2"/>
              <a:buChar char="v"/>
            </a:pPr>
            <a:r>
              <a:rPr lang="en-IE" dirty="0" smtClean="0"/>
              <a:t>It can consist of threats, insulting, embarrassing and humiliating messages, pictures or video clips, defamation and impersonation. </a:t>
            </a:r>
          </a:p>
          <a:p>
            <a:pPr marL="1028700" lvl="1" indent="-342900">
              <a:buFont typeface="Wingdings" panose="05000000000000000000" pitchFamily="2" charset="2"/>
              <a:buChar char="v"/>
            </a:pPr>
            <a:r>
              <a:rPr lang="en-IE" dirty="0" smtClean="0"/>
              <a:t>Insults can be prejudice based, expressing racist, sexist, and homophobic and other forms of discrimination. </a:t>
            </a:r>
          </a:p>
          <a:p>
            <a:pPr marL="342900" indent="-342900" algn="l">
              <a:buFont typeface="Wingdings" panose="05000000000000000000" pitchFamily="2" charset="2"/>
              <a:buChar char="v"/>
            </a:pPr>
            <a:r>
              <a:rPr lang="en-IE" sz="2700" dirty="0" smtClean="0"/>
              <a:t>Some methods of cyber bullying include; </a:t>
            </a:r>
          </a:p>
          <a:p>
            <a:pPr marL="1485900" lvl="2" indent="-342900">
              <a:buFont typeface="Wingdings" panose="05000000000000000000" pitchFamily="2" charset="2"/>
              <a:buChar char="v"/>
            </a:pPr>
            <a:r>
              <a:rPr lang="en-IE" sz="2400" dirty="0" smtClean="0"/>
              <a:t>phone calls, text messages, emails, instant messaging using text, picture or video, and on social networks such as Facebook, Twitter, Instagram, Snapchat, etc.</a:t>
            </a:r>
          </a:p>
          <a:p>
            <a:endParaRPr lang="en-US" dirty="0"/>
          </a:p>
        </p:txBody>
      </p:sp>
      <p:pic>
        <p:nvPicPr>
          <p:cNvPr id="6" name="Picture 2" descr="H:\Social Media.jpg"/>
          <p:cNvPicPr>
            <a:picLocks noChangeAspect="1" noChangeArrowheads="1"/>
          </p:cNvPicPr>
          <p:nvPr/>
        </p:nvPicPr>
        <p:blipFill>
          <a:blip r:embed="rId3" cstate="print"/>
          <a:srcRect/>
          <a:stretch>
            <a:fillRect/>
          </a:stretch>
        </p:blipFill>
        <p:spPr bwMode="auto">
          <a:xfrm>
            <a:off x="2971066" y="5421020"/>
            <a:ext cx="6249868" cy="1376719"/>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 on </a:t>
            </a:r>
            <a:r>
              <a:rPr lang="en-US" dirty="0" err="1" smtClean="0"/>
              <a:t>Cyberbullying</a:t>
            </a:r>
            <a:endParaRPr lang="en-US" dirty="0"/>
          </a:p>
        </p:txBody>
      </p:sp>
      <p:sp>
        <p:nvSpPr>
          <p:cNvPr id="5" name="Text Placeholder 4"/>
          <p:cNvSpPr>
            <a:spLocks noGrp="1"/>
          </p:cNvSpPr>
          <p:nvPr>
            <p:ph type="body" sz="quarter" idx="11"/>
          </p:nvPr>
        </p:nvSpPr>
        <p:spPr/>
        <p:txBody>
          <a:bodyPr/>
          <a:lstStyle/>
          <a:p>
            <a:r>
              <a:rPr lang="en-US" sz="2700" b="1" dirty="0" smtClean="0"/>
              <a:t>How are children </a:t>
            </a:r>
            <a:r>
              <a:rPr lang="en-US" sz="2700" b="1" dirty="0" err="1" smtClean="0"/>
              <a:t>Cyberbullied</a:t>
            </a:r>
            <a:r>
              <a:rPr lang="en-US" sz="2700" b="1" dirty="0" smtClean="0"/>
              <a:t>?</a:t>
            </a:r>
          </a:p>
          <a:p>
            <a:pPr marL="342900" indent="-342900" algn="l">
              <a:buFont typeface="Wingdings" panose="05000000000000000000" pitchFamily="2" charset="2"/>
              <a:buChar char="v"/>
            </a:pPr>
            <a:r>
              <a:rPr lang="en-IE" sz="2700" dirty="0" smtClean="0"/>
              <a:t>Children can become victims of Cyberbullying through a range of methods and means.</a:t>
            </a:r>
          </a:p>
          <a:p>
            <a:pPr marL="342900" indent="-342900" algn="l">
              <a:buFont typeface="Wingdings" panose="05000000000000000000" pitchFamily="2" charset="2"/>
              <a:buChar char="v"/>
            </a:pPr>
            <a:r>
              <a:rPr lang="en-IE" sz="2700" dirty="0" smtClean="0"/>
              <a:t>These include:</a:t>
            </a:r>
          </a:p>
          <a:p>
            <a:pPr marL="1485900" lvl="2" indent="-342900">
              <a:buFont typeface="Wingdings" panose="05000000000000000000" pitchFamily="2" charset="2"/>
              <a:buChar char="v"/>
            </a:pPr>
            <a:r>
              <a:rPr lang="en-IE" sz="2500" dirty="0" smtClean="0"/>
              <a:t>Exclusion</a:t>
            </a:r>
          </a:p>
          <a:p>
            <a:pPr marL="1485900" lvl="2" indent="-342900">
              <a:buFont typeface="Wingdings" panose="05000000000000000000" pitchFamily="2" charset="2"/>
              <a:buChar char="v"/>
            </a:pPr>
            <a:r>
              <a:rPr lang="en-IE" sz="2500" dirty="0" smtClean="0"/>
              <a:t>Flaming</a:t>
            </a:r>
          </a:p>
          <a:p>
            <a:pPr marL="1485900" lvl="2" indent="-342900">
              <a:buFont typeface="Wingdings" panose="05000000000000000000" pitchFamily="2" charset="2"/>
              <a:buChar char="v"/>
            </a:pPr>
            <a:r>
              <a:rPr lang="en-IE" sz="2500" dirty="0" smtClean="0"/>
              <a:t>Exposure</a:t>
            </a:r>
          </a:p>
          <a:p>
            <a:pPr marL="1485900" lvl="2" indent="-342900">
              <a:buFont typeface="Wingdings" panose="05000000000000000000" pitchFamily="2" charset="2"/>
              <a:buChar char="v"/>
            </a:pPr>
            <a:r>
              <a:rPr lang="en-IE" sz="2500" dirty="0" smtClean="0"/>
              <a:t>Intimidation</a:t>
            </a:r>
          </a:p>
          <a:p>
            <a:pPr marL="1485900" lvl="2" indent="-342900">
              <a:buFont typeface="Wingdings" panose="05000000000000000000" pitchFamily="2" charset="2"/>
              <a:buChar char="v"/>
            </a:pPr>
            <a:r>
              <a:rPr lang="en-IE" sz="2500" dirty="0" smtClean="0"/>
              <a:t>Cyber-Harassment</a:t>
            </a:r>
          </a:p>
          <a:p>
            <a:pPr marL="1485900" lvl="2" indent="-342900">
              <a:buFont typeface="Wingdings" panose="05000000000000000000" pitchFamily="2" charset="2"/>
              <a:buChar char="v"/>
            </a:pPr>
            <a:r>
              <a:rPr lang="en-IE" sz="2500" dirty="0" smtClean="0"/>
              <a:t>Phishing</a:t>
            </a:r>
          </a:p>
          <a:p>
            <a:pPr marL="1485900" lvl="2" indent="-342900">
              <a:buFont typeface="Wingdings" panose="05000000000000000000" pitchFamily="2" charset="2"/>
              <a:buChar char="v"/>
            </a:pPr>
            <a:r>
              <a:rPr lang="en-IE" sz="2500" dirty="0" smtClean="0"/>
              <a:t>Impersonation</a:t>
            </a:r>
          </a:p>
          <a:p>
            <a:pPr marL="1485900" lvl="2" indent="-342900">
              <a:buFont typeface="Wingdings" panose="05000000000000000000" pitchFamily="2" charset="2"/>
              <a:buChar char="v"/>
            </a:pPr>
            <a:r>
              <a:rPr lang="en-IE" sz="2500" dirty="0" smtClean="0"/>
              <a:t>Denigration ‘dissing’</a:t>
            </a:r>
          </a:p>
          <a:p>
            <a:pPr marL="1485900" lvl="2" indent="-342900">
              <a:buFont typeface="Wingdings" panose="05000000000000000000" pitchFamily="2" charset="2"/>
              <a:buChar char="v"/>
            </a:pPr>
            <a:r>
              <a:rPr lang="en-IE" sz="2500" dirty="0" smtClean="0"/>
              <a:t>Cyber-stalking​</a:t>
            </a:r>
          </a:p>
          <a:p>
            <a:endParaRPr lang="en-US" dirty="0"/>
          </a:p>
        </p:txBody>
      </p:sp>
      <p:pic>
        <p:nvPicPr>
          <p:cNvPr id="6" name="Picture 2"/>
          <p:cNvPicPr>
            <a:picLocks noChangeAspect="1" noChangeArrowheads="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6601011" y="2228850"/>
            <a:ext cx="4154619" cy="3820696"/>
          </a:xfrm>
          <a:prstGeom prst="rect">
            <a:avLst/>
          </a:prstGeom>
          <a:noFill/>
          <a:ln w="9525">
            <a:solidFill>
              <a:schemeClr val="tx1"/>
            </a:solidFill>
            <a:miter lim="800000"/>
            <a:headEnd/>
            <a:tailEnd/>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Lst>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 on </a:t>
            </a:r>
            <a:r>
              <a:rPr lang="en-US" dirty="0" err="1" smtClean="0"/>
              <a:t>Cyberbullying</a:t>
            </a:r>
            <a:endParaRPr lang="en-US" dirty="0"/>
          </a:p>
        </p:txBody>
      </p:sp>
      <p:sp>
        <p:nvSpPr>
          <p:cNvPr id="6" name="Text Placeholder 10"/>
          <p:cNvSpPr>
            <a:spLocks noGrp="1"/>
          </p:cNvSpPr>
          <p:nvPr>
            <p:ph type="body" sz="quarter" idx="11"/>
          </p:nvPr>
        </p:nvSpPr>
        <p:spPr>
          <a:xfrm>
            <a:off x="320040" y="948689"/>
            <a:ext cx="8161020" cy="5823585"/>
          </a:xfrm>
        </p:spPr>
        <p:txBody>
          <a:bodyPr/>
          <a:lstStyle/>
          <a:p>
            <a:r>
              <a:rPr lang="en-US" sz="2700" b="1" dirty="0" smtClean="0">
                <a:latin typeface="+mn-lt"/>
              </a:rPr>
              <a:t>How are children affected by Cyberbullying?</a:t>
            </a:r>
          </a:p>
          <a:p>
            <a:pPr marL="342900" indent="-342900" algn="l">
              <a:buFont typeface="Wingdings" panose="05000000000000000000" pitchFamily="2" charset="2"/>
              <a:buChar char="v"/>
            </a:pPr>
            <a:r>
              <a:rPr lang="en-IE" sz="2500" dirty="0" smtClean="0">
                <a:latin typeface="+mn-lt"/>
              </a:rPr>
              <a:t>Cyberbullying is regarded as one of the most dangerous forms of bullying for children, teens and tweens.</a:t>
            </a:r>
          </a:p>
          <a:p>
            <a:pPr marL="342900" indent="-342900" algn="l">
              <a:buFont typeface="Wingdings" panose="05000000000000000000" pitchFamily="2" charset="2"/>
              <a:buChar char="v"/>
            </a:pPr>
            <a:r>
              <a:rPr lang="en-IE" sz="2500" dirty="0" smtClean="0">
                <a:latin typeface="+mn-lt"/>
              </a:rPr>
              <a:t>It combines the devastating effects of face-to-face bullying with several added issues which are a result of the use of technology. </a:t>
            </a:r>
          </a:p>
          <a:p>
            <a:pPr marL="342900" indent="-342900" algn="l">
              <a:buFont typeface="Wingdings" panose="05000000000000000000" pitchFamily="2" charset="2"/>
              <a:buChar char="v"/>
            </a:pPr>
            <a:r>
              <a:rPr lang="en-IE" sz="2500" dirty="0" smtClean="0">
                <a:latin typeface="+mn-lt"/>
              </a:rPr>
              <a:t>These factors magnify the feelings of shame and helplessness that the victims experience as a result of any type of bullying; and include:</a:t>
            </a:r>
          </a:p>
          <a:p>
            <a:pPr marL="1485900" lvl="2" indent="-342900">
              <a:buFont typeface="Wingdings" panose="05000000000000000000" pitchFamily="2" charset="2"/>
              <a:buChar char="v"/>
            </a:pPr>
            <a:r>
              <a:rPr lang="en-IE" sz="2500" dirty="0" smtClean="0"/>
              <a:t>Anonymity</a:t>
            </a:r>
          </a:p>
          <a:p>
            <a:pPr marL="1485900" lvl="2" indent="-342900">
              <a:buFont typeface="Wingdings" panose="05000000000000000000" pitchFamily="2" charset="2"/>
              <a:buChar char="v"/>
            </a:pPr>
            <a:r>
              <a:rPr lang="en-IE" sz="2500" dirty="0" smtClean="0"/>
              <a:t>Permanence</a:t>
            </a:r>
          </a:p>
          <a:p>
            <a:pPr marL="1485900" lvl="2" indent="-342900">
              <a:buFont typeface="Wingdings" panose="05000000000000000000" pitchFamily="2" charset="2"/>
              <a:buChar char="v"/>
            </a:pPr>
            <a:r>
              <a:rPr lang="en-IE" sz="2500" dirty="0" smtClean="0"/>
              <a:t>Publicity</a:t>
            </a:r>
          </a:p>
          <a:p>
            <a:pPr marL="1485900" lvl="2" indent="-342900">
              <a:buFont typeface="Wingdings" panose="05000000000000000000" pitchFamily="2" charset="2"/>
              <a:buChar char="v"/>
            </a:pPr>
            <a:r>
              <a:rPr lang="en-IE" sz="2500" dirty="0" smtClean="0"/>
              <a:t>Omni-presence</a:t>
            </a:r>
          </a:p>
          <a:p>
            <a:pPr marL="1485900" lvl="2" indent="-342900">
              <a:buFont typeface="Wingdings" panose="05000000000000000000" pitchFamily="2" charset="2"/>
              <a:buChar char="v"/>
            </a:pPr>
            <a:r>
              <a:rPr lang="en-IE" sz="2500" dirty="0" smtClean="0"/>
              <a:t>Untraceable</a:t>
            </a:r>
          </a:p>
          <a:p>
            <a:pPr marL="342900" indent="-342900">
              <a:buFont typeface="Wingdings" panose="05000000000000000000" pitchFamily="2" charset="2"/>
              <a:buChar char="v"/>
            </a:pPr>
            <a:endParaRPr lang="en-US" sz="2500" dirty="0"/>
          </a:p>
        </p:txBody>
      </p:sp>
      <p:pic>
        <p:nvPicPr>
          <p:cNvPr id="7" name="Picture 4" descr="https://upload.wikimedia.org/wikipedia/commons/d/d5/Cyberbullying.jpg"/>
          <p:cNvPicPr>
            <a:picLocks noChangeAspect="1" noChangeArrowheads="1"/>
          </p:cNvPicPr>
          <p:nvPr/>
        </p:nvPicPr>
        <p:blipFill>
          <a:blip r:embed="rId3" cstate="print">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8602345" y="1863090"/>
            <a:ext cx="3306888" cy="3303270"/>
          </a:xfrm>
          <a:prstGeom prst="rect">
            <a:avLst/>
          </a:prstGeo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Lst>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 on </a:t>
            </a:r>
            <a:r>
              <a:rPr lang="en-US" dirty="0" err="1" smtClean="0"/>
              <a:t>Cyberbullying</a:t>
            </a:r>
            <a:endParaRPr lang="en-US" dirty="0"/>
          </a:p>
        </p:txBody>
      </p:sp>
      <p:sp>
        <p:nvSpPr>
          <p:cNvPr id="6" name="Text Placeholder 10"/>
          <p:cNvSpPr>
            <a:spLocks noGrp="1"/>
          </p:cNvSpPr>
          <p:nvPr>
            <p:ph type="body" sz="quarter" idx="11"/>
          </p:nvPr>
        </p:nvSpPr>
        <p:spPr>
          <a:xfrm>
            <a:off x="320040" y="948689"/>
            <a:ext cx="8161020" cy="5577841"/>
          </a:xfrm>
        </p:spPr>
        <p:txBody>
          <a:bodyPr/>
          <a:lstStyle/>
          <a:p>
            <a:r>
              <a:rPr lang="en-US" sz="2700" b="1" dirty="0" smtClean="0">
                <a:latin typeface="+mn-lt"/>
              </a:rPr>
              <a:t>How are children affected by Cyberbullying?</a:t>
            </a:r>
          </a:p>
          <a:p>
            <a:pPr marL="342900" indent="-342900" algn="l">
              <a:buFont typeface="Wingdings" panose="05000000000000000000" pitchFamily="2" charset="2"/>
              <a:buChar char="v"/>
            </a:pPr>
            <a:r>
              <a:rPr lang="en-IE" sz="2500" dirty="0">
                <a:latin typeface="+mn-lt"/>
              </a:rPr>
              <a:t>Another set of dangers associated with cyber bullying is the negative emotions that victims often deal with after being exposed to cyberbullying. </a:t>
            </a:r>
            <a:r>
              <a:rPr lang="en-IE" sz="2500" dirty="0" smtClean="0">
                <a:latin typeface="+mn-lt"/>
              </a:rPr>
              <a:t>These </a:t>
            </a:r>
            <a:r>
              <a:rPr lang="en-IE" sz="2500" dirty="0">
                <a:latin typeface="+mn-lt"/>
              </a:rPr>
              <a:t>include:</a:t>
            </a:r>
          </a:p>
          <a:p>
            <a:pPr marL="1485900" lvl="2" indent="0" algn="just">
              <a:lnSpc>
                <a:spcPct val="100000"/>
              </a:lnSpc>
              <a:buFont typeface="Wingdings" panose="05000000000000000000" pitchFamily="2" charset="2"/>
              <a:buChar char="v"/>
            </a:pPr>
            <a:r>
              <a:rPr lang="en-IE" sz="2500" dirty="0" smtClean="0"/>
              <a:t>    Depression</a:t>
            </a:r>
            <a:endParaRPr lang="en-IE" sz="2500" dirty="0"/>
          </a:p>
          <a:p>
            <a:pPr marL="1485900" lvl="2" indent="0" algn="just">
              <a:lnSpc>
                <a:spcPct val="100000"/>
              </a:lnSpc>
              <a:buFont typeface="Wingdings" panose="05000000000000000000" pitchFamily="2" charset="2"/>
              <a:buChar char="v"/>
            </a:pPr>
            <a:r>
              <a:rPr lang="en-IE" sz="2500" dirty="0"/>
              <a:t>   </a:t>
            </a:r>
            <a:r>
              <a:rPr lang="en-IE" sz="2500" dirty="0" smtClean="0"/>
              <a:t> Shame</a:t>
            </a:r>
            <a:endParaRPr lang="en-IE" sz="2500" dirty="0"/>
          </a:p>
          <a:p>
            <a:pPr marL="1485900" lvl="2" indent="0" algn="just">
              <a:lnSpc>
                <a:spcPct val="100000"/>
              </a:lnSpc>
              <a:buFont typeface="Wingdings" panose="05000000000000000000" pitchFamily="2" charset="2"/>
              <a:buChar char="v"/>
            </a:pPr>
            <a:r>
              <a:rPr lang="en-IE" sz="2500" dirty="0"/>
              <a:t>    Low self-esteem</a:t>
            </a:r>
          </a:p>
          <a:p>
            <a:pPr marL="1485900" lvl="2" indent="0" algn="just">
              <a:lnSpc>
                <a:spcPct val="100000"/>
              </a:lnSpc>
              <a:buFont typeface="Wingdings" panose="05000000000000000000" pitchFamily="2" charset="2"/>
              <a:buChar char="v"/>
            </a:pPr>
            <a:r>
              <a:rPr lang="en-IE" sz="2500" dirty="0"/>
              <a:t>    Sadness</a:t>
            </a:r>
          </a:p>
          <a:p>
            <a:pPr marL="1485900" lvl="2" indent="0" algn="just">
              <a:lnSpc>
                <a:spcPct val="100000"/>
              </a:lnSpc>
              <a:buFont typeface="Wingdings" panose="05000000000000000000" pitchFamily="2" charset="2"/>
              <a:buChar char="v"/>
            </a:pPr>
            <a:r>
              <a:rPr lang="en-IE" sz="2500" dirty="0"/>
              <a:t>    Difficulty trusting others</a:t>
            </a:r>
          </a:p>
          <a:p>
            <a:pPr marL="1485900" lvl="2" indent="0" algn="just">
              <a:lnSpc>
                <a:spcPct val="100000"/>
              </a:lnSpc>
              <a:buFont typeface="Wingdings" panose="05000000000000000000" pitchFamily="2" charset="2"/>
              <a:buChar char="v"/>
            </a:pPr>
            <a:r>
              <a:rPr lang="en-IE" sz="2500" dirty="0"/>
              <a:t>    Anger</a:t>
            </a:r>
          </a:p>
          <a:p>
            <a:pPr marL="1485900" lvl="2" indent="0" algn="just">
              <a:lnSpc>
                <a:spcPct val="100000"/>
              </a:lnSpc>
              <a:buFont typeface="Wingdings" panose="05000000000000000000" pitchFamily="2" charset="2"/>
              <a:buChar char="v"/>
            </a:pPr>
            <a:r>
              <a:rPr lang="en-IE" sz="2500" dirty="0"/>
              <a:t>    Anxiety</a:t>
            </a:r>
          </a:p>
          <a:p>
            <a:pPr marL="1485900" lvl="2" indent="0" algn="just">
              <a:lnSpc>
                <a:spcPct val="100000"/>
              </a:lnSpc>
              <a:buFont typeface="Wingdings" panose="05000000000000000000" pitchFamily="2" charset="2"/>
              <a:buChar char="v"/>
            </a:pPr>
            <a:r>
              <a:rPr lang="en-IE" sz="2500" dirty="0"/>
              <a:t>    Frustration</a:t>
            </a:r>
          </a:p>
          <a:p>
            <a:pPr marL="1485900" lvl="2" indent="0" algn="just">
              <a:lnSpc>
                <a:spcPct val="100000"/>
              </a:lnSpc>
              <a:buFont typeface="Wingdings" panose="05000000000000000000" pitchFamily="2" charset="2"/>
              <a:buChar char="v"/>
            </a:pPr>
            <a:r>
              <a:rPr lang="en-IE" sz="2500" dirty="0"/>
              <a:t>    Fear</a:t>
            </a:r>
            <a:endParaRPr lang="en-US" sz="2500" dirty="0"/>
          </a:p>
        </p:txBody>
      </p:sp>
      <p:pic>
        <p:nvPicPr>
          <p:cNvPr id="7" name="Picture 4" descr="https://upload.wikimedia.org/wikipedia/commons/d/d5/Cyberbullying.jpg"/>
          <p:cNvPicPr>
            <a:picLocks noChangeAspect="1" noChangeArrowheads="1"/>
          </p:cNvPicPr>
          <p:nvPr/>
        </p:nvPicPr>
        <p:blipFill>
          <a:blip r:embed="rId3" cstate="print">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8602345" y="1863090"/>
            <a:ext cx="3306888" cy="3303270"/>
          </a:xfrm>
          <a:prstGeom prst="rect">
            <a:avLst/>
          </a:prstGeo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Lst>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to New Social Media Platforms</a:t>
            </a:r>
            <a:endParaRPr lang="en-US" dirty="0"/>
          </a:p>
        </p:txBody>
      </p:sp>
      <p:sp>
        <p:nvSpPr>
          <p:cNvPr id="5" name="Text Placeholder 4"/>
          <p:cNvSpPr>
            <a:spLocks noGrp="1"/>
          </p:cNvSpPr>
          <p:nvPr>
            <p:ph type="body" sz="quarter" idx="11"/>
          </p:nvPr>
        </p:nvSpPr>
        <p:spPr/>
        <p:txBody>
          <a:bodyPr/>
          <a:lstStyle/>
          <a:p>
            <a:pPr marL="342900" indent="-342900">
              <a:buFont typeface="Wingdings" panose="05000000000000000000" pitchFamily="2" charset="2"/>
              <a:buChar char="v"/>
            </a:pPr>
            <a:r>
              <a:rPr lang="en-IE" sz="2500" dirty="0" smtClean="0"/>
              <a:t>Children and teens prefer to message using WhatsApp, send images through Snapchat, micro-blog using Instagram and Tumblr and meet people through apps like Tinder. </a:t>
            </a:r>
            <a:endParaRPr lang="en-US" sz="2500" dirty="0" smtClean="0"/>
          </a:p>
          <a:p>
            <a:pPr marL="342900" indent="-342900">
              <a:buFont typeface="Wingdings" panose="05000000000000000000" pitchFamily="2" charset="2"/>
              <a:buChar char="v"/>
            </a:pPr>
            <a:r>
              <a:rPr lang="en-IE" sz="2500" dirty="0" smtClean="0"/>
              <a:t>Parents have concerns over:</a:t>
            </a:r>
          </a:p>
          <a:p>
            <a:pPr marL="1028700" lvl="1" indent="-342900">
              <a:buFont typeface="Wingdings" panose="05000000000000000000" pitchFamily="2" charset="2"/>
              <a:buChar char="v"/>
            </a:pPr>
            <a:r>
              <a:rPr lang="en-IE" sz="2500" dirty="0" smtClean="0"/>
              <a:t>What age should children be before they are allowed to have Facebook, Instagram and other social media accounts; </a:t>
            </a:r>
          </a:p>
          <a:p>
            <a:pPr marL="1028700" lvl="1" indent="-342900">
              <a:buFont typeface="Wingdings" panose="05000000000000000000" pitchFamily="2" charset="2"/>
              <a:buChar char="v"/>
            </a:pPr>
            <a:r>
              <a:rPr lang="en-IE" sz="2500" dirty="0" smtClean="0"/>
              <a:t>How do parents keep up to date with the latest social apps and sites; </a:t>
            </a:r>
          </a:p>
          <a:p>
            <a:pPr marL="1028700" lvl="1" indent="-342900">
              <a:buFont typeface="Wingdings" panose="05000000000000000000" pitchFamily="2" charset="2"/>
              <a:buChar char="v"/>
            </a:pPr>
            <a:r>
              <a:rPr lang="en-IE" sz="2500" dirty="0" smtClean="0"/>
              <a:t>How do parents prevent cyberbullying through social media?</a:t>
            </a:r>
          </a:p>
          <a:p>
            <a:pPr marL="342900" indent="-342900">
              <a:buFont typeface="Wingdings" panose="05000000000000000000" pitchFamily="2" charset="2"/>
              <a:buChar char="v"/>
            </a:pPr>
            <a:r>
              <a:rPr lang="en-IE" sz="2500" dirty="0" smtClean="0"/>
              <a:t>Its not necessary to know the ins and outs of all platforms, but its good to know what they are, why they're popular, and what problems can crop up when they're not used responsibly.</a:t>
            </a:r>
            <a:endParaRPr lang="en-IE" sz="2700" dirty="0" smtClean="0"/>
          </a:p>
          <a:p>
            <a:endParaRPr lang="en-US" dirty="0"/>
          </a:p>
        </p:txBody>
      </p:sp>
      <p:pic>
        <p:nvPicPr>
          <p:cNvPr id="6" name="Picture 5"/>
          <p:cNvPicPr>
            <a:picLocks noChangeAspect="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2223547" y="5419524"/>
            <a:ext cx="7744906" cy="1438476"/>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Introduction to </a:t>
            </a:r>
            <a:r>
              <a:rPr lang="en-US" dirty="0" err="1" smtClean="0"/>
              <a:t>WhatsApp</a:t>
            </a:r>
            <a:endParaRPr lang="en-US" dirty="0"/>
          </a:p>
        </p:txBody>
      </p:sp>
      <p:sp>
        <p:nvSpPr>
          <p:cNvPr id="6" name="Text Placeholder 5"/>
          <p:cNvSpPr>
            <a:spLocks noGrp="1"/>
          </p:cNvSpPr>
          <p:nvPr>
            <p:ph type="body" sz="quarter" idx="11"/>
          </p:nvPr>
        </p:nvSpPr>
        <p:spPr/>
        <p:txBody>
          <a:bodyPr/>
          <a:lstStyle/>
          <a:p>
            <a:r>
              <a:rPr lang="en-IE" sz="2400" b="1" i="1" dirty="0" smtClean="0"/>
              <a:t>WhatsApp</a:t>
            </a:r>
            <a:r>
              <a:rPr lang="en-IE" sz="2400" dirty="0" smtClean="0"/>
              <a:t> is  text-messaging app.</a:t>
            </a:r>
          </a:p>
          <a:p>
            <a:pPr marL="457200" indent="-457200">
              <a:buFont typeface="Wingdings" panose="05000000000000000000" pitchFamily="2" charset="2"/>
              <a:buChar char="v"/>
            </a:pPr>
            <a:r>
              <a:rPr lang="en-IE" sz="2400" dirty="0" smtClean="0"/>
              <a:t>It lets users send text messages, audio messages, videos and photos to one or many people with no message limits or fees.</a:t>
            </a:r>
          </a:p>
          <a:p>
            <a:r>
              <a:rPr lang="en-IE" sz="2400" b="1" dirty="0" smtClean="0"/>
              <a:t>What parents need to know:</a:t>
            </a:r>
          </a:p>
          <a:p>
            <a:pPr marL="342900" indent="-342900">
              <a:buFont typeface="Wingdings" panose="05000000000000000000" pitchFamily="2" charset="2"/>
              <a:buChar char="v"/>
            </a:pPr>
            <a:r>
              <a:rPr lang="en-IE" sz="2400" dirty="0" smtClean="0"/>
              <a:t>It's for users 16 and over - Lots of younger teens seem to be using the app, but this age minimum has been set by WhatsApp.</a:t>
            </a:r>
          </a:p>
          <a:p>
            <a:pPr marL="342900" indent="-342900">
              <a:buFont typeface="Wingdings" panose="05000000000000000000" pitchFamily="2" charset="2"/>
              <a:buChar char="v"/>
            </a:pPr>
            <a:r>
              <a:rPr lang="en-IE" sz="2400" dirty="0" smtClean="0"/>
              <a:t>It can be pushy - After you sign up, it automatically connects you to all the people in your address book who also are using WhatsApp. It also encourages you to add friends who haven't signed up yet.</a:t>
            </a:r>
          </a:p>
          <a:p>
            <a:r>
              <a:rPr lang="en-IE" sz="2400" b="1" dirty="0" smtClean="0"/>
              <a:t>Other apps like it: </a:t>
            </a:r>
            <a:r>
              <a:rPr lang="en-IE" sz="2400" i="1" dirty="0" smtClean="0"/>
              <a:t>Kik Messenger; GroupMe</a:t>
            </a:r>
          </a:p>
          <a:p>
            <a:endParaRPr lang="en-US" dirty="0"/>
          </a:p>
        </p:txBody>
      </p:sp>
      <p:pic>
        <p:nvPicPr>
          <p:cNvPr id="7" name="Picture 6"/>
          <p:cNvPicPr>
            <a:picLocks noChangeAspect="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2223547" y="5419524"/>
            <a:ext cx="7744906" cy="1438476"/>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Introduction to </a:t>
            </a:r>
            <a:r>
              <a:rPr lang="en-US" dirty="0" err="1" smtClean="0"/>
              <a:t>Instagram</a:t>
            </a:r>
            <a:endParaRPr lang="en-US" dirty="0"/>
          </a:p>
        </p:txBody>
      </p:sp>
      <p:sp>
        <p:nvSpPr>
          <p:cNvPr id="6" name="Text Placeholder 5"/>
          <p:cNvSpPr>
            <a:spLocks noGrp="1"/>
          </p:cNvSpPr>
          <p:nvPr>
            <p:ph type="body" sz="quarter" idx="11"/>
          </p:nvPr>
        </p:nvSpPr>
        <p:spPr/>
        <p:txBody>
          <a:bodyPr/>
          <a:lstStyle/>
          <a:p>
            <a:r>
              <a:rPr lang="en-IE" sz="2000" b="1" i="1" dirty="0" smtClean="0"/>
              <a:t>Instagram </a:t>
            </a:r>
            <a:r>
              <a:rPr lang="en-IE" sz="2000" dirty="0" smtClean="0"/>
              <a:t>is a micro-blogging platform.</a:t>
            </a:r>
          </a:p>
          <a:p>
            <a:pPr marL="457200" indent="-457200">
              <a:buFont typeface="Wingdings" panose="05000000000000000000" pitchFamily="2" charset="2"/>
              <a:buChar char="v"/>
            </a:pPr>
            <a:r>
              <a:rPr lang="en-IE" sz="2000" dirty="0" smtClean="0"/>
              <a:t>It lets users snap, edit and share photos and 15-second videos, either publicly or with a private network of followers - It also lets you apply fun filters and effects to your photos, making them look high-quality and artistic.</a:t>
            </a:r>
          </a:p>
          <a:p>
            <a:r>
              <a:rPr lang="en-IE" sz="2000" b="1" dirty="0" smtClean="0"/>
              <a:t>What parents need to know:</a:t>
            </a:r>
            <a:endParaRPr lang="en-IE" sz="2000" dirty="0" smtClean="0"/>
          </a:p>
          <a:p>
            <a:pPr marL="457200" indent="-457200">
              <a:buFont typeface="Wingdings" panose="05000000000000000000" pitchFamily="2" charset="2"/>
              <a:buChar char="v"/>
            </a:pPr>
            <a:r>
              <a:rPr lang="en-IE" sz="2000" dirty="0" smtClean="0"/>
              <a:t>Children and teens are on the lookout for "likes" - they may measure the "success" of their photos by the number of likes or comments they receive.</a:t>
            </a:r>
          </a:p>
          <a:p>
            <a:pPr marL="457200" indent="-457200">
              <a:buFont typeface="Wingdings" panose="05000000000000000000" pitchFamily="2" charset="2"/>
              <a:buChar char="v"/>
            </a:pPr>
            <a:r>
              <a:rPr lang="en-IE" sz="2000" dirty="0" smtClean="0"/>
              <a:t>Public photos are the default - Photos and videos shared on </a:t>
            </a:r>
            <a:r>
              <a:rPr lang="en-IE" sz="2000" i="1" dirty="0" smtClean="0"/>
              <a:t>Instagram</a:t>
            </a:r>
            <a:r>
              <a:rPr lang="en-IE" sz="2000" dirty="0" smtClean="0"/>
              <a:t> are public unless privacy settings are adjusted. </a:t>
            </a:r>
          </a:p>
          <a:p>
            <a:pPr marL="457200" indent="-457200">
              <a:buFont typeface="Wingdings" panose="05000000000000000000" pitchFamily="2" charset="2"/>
              <a:buChar char="v"/>
            </a:pPr>
            <a:r>
              <a:rPr lang="en-IE" sz="2000" dirty="0" smtClean="0"/>
              <a:t>Private messaging is now an option - Instagram Direct allows users to send "private messages" to up to 15 mutual friends which don’t show up on public feeds.</a:t>
            </a:r>
            <a:endParaRPr lang="en-US" sz="2000" dirty="0" smtClean="0"/>
          </a:p>
          <a:p>
            <a:endParaRPr lang="en-US" dirty="0"/>
          </a:p>
        </p:txBody>
      </p:sp>
      <p:pic>
        <p:nvPicPr>
          <p:cNvPr id="7" name="Picture 6"/>
          <p:cNvPicPr>
            <a:picLocks noChangeAspect="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2223547" y="5419524"/>
            <a:ext cx="7744906" cy="1438476"/>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Introduction to </a:t>
            </a:r>
            <a:r>
              <a:rPr lang="en-US" dirty="0" err="1" smtClean="0"/>
              <a:t>SnapChat</a:t>
            </a:r>
            <a:endParaRPr lang="en-US" dirty="0"/>
          </a:p>
        </p:txBody>
      </p:sp>
      <p:sp>
        <p:nvSpPr>
          <p:cNvPr id="6" name="Text Placeholder 5"/>
          <p:cNvSpPr>
            <a:spLocks noGrp="1"/>
          </p:cNvSpPr>
          <p:nvPr>
            <p:ph type="body" sz="quarter" idx="11"/>
          </p:nvPr>
        </p:nvSpPr>
        <p:spPr/>
        <p:txBody>
          <a:bodyPr/>
          <a:lstStyle/>
          <a:p>
            <a:r>
              <a:rPr lang="en-IE" sz="2400" b="1" i="1" dirty="0" smtClean="0"/>
              <a:t>Snapchat</a:t>
            </a:r>
            <a:r>
              <a:rPr lang="en-IE" sz="2400" dirty="0" smtClean="0"/>
              <a:t> is a messaging app, also termed a self-destructing/secret messaging app. </a:t>
            </a:r>
          </a:p>
          <a:p>
            <a:pPr marL="342900" indent="-342900">
              <a:buFont typeface="Wingdings" panose="05000000000000000000" pitchFamily="2" charset="2"/>
              <a:buChar char="v"/>
            </a:pPr>
            <a:r>
              <a:rPr lang="en-IE" sz="2400" dirty="0" smtClean="0"/>
              <a:t>It lets users put a time limit on the pictures and videos they send before they disappear – used mostly to share funny or embarrassing photos privately.</a:t>
            </a:r>
          </a:p>
          <a:p>
            <a:r>
              <a:rPr lang="en-IE" sz="2400" b="1" dirty="0" smtClean="0"/>
              <a:t>What parents need to know:</a:t>
            </a:r>
            <a:endParaRPr lang="en-IE" sz="2400" dirty="0" smtClean="0"/>
          </a:p>
          <a:p>
            <a:pPr marL="342900" indent="-342900">
              <a:buFont typeface="Wingdings" panose="05000000000000000000" pitchFamily="2" charset="2"/>
              <a:buChar char="v"/>
            </a:pPr>
            <a:r>
              <a:rPr lang="en-IE" sz="2400" dirty="0" smtClean="0"/>
              <a:t>It's a myth that Snapchats go away forever - Data is data: Whenever an image is sent, it never truly goes away. </a:t>
            </a:r>
          </a:p>
          <a:p>
            <a:pPr marL="342900" indent="-342900">
              <a:buFont typeface="Wingdings" panose="05000000000000000000" pitchFamily="2" charset="2"/>
              <a:buChar char="v"/>
            </a:pPr>
            <a:r>
              <a:rPr lang="en-IE" sz="2400" dirty="0" smtClean="0"/>
              <a:t>It can make sexting seem OK - The seemingly risk-free messaging might encourage users to share pictures containing sexy images.</a:t>
            </a:r>
          </a:p>
          <a:p>
            <a:r>
              <a:rPr lang="en-IE" sz="2400" b="1" dirty="0" smtClean="0"/>
              <a:t>Other apps like it: </a:t>
            </a:r>
            <a:r>
              <a:rPr lang="en-IE" sz="2400" i="1" dirty="0" smtClean="0"/>
              <a:t>Burn Note, Whisper, Yik Yak</a:t>
            </a:r>
          </a:p>
          <a:p>
            <a:endParaRPr lang="en-US" dirty="0"/>
          </a:p>
        </p:txBody>
      </p:sp>
      <p:pic>
        <p:nvPicPr>
          <p:cNvPr id="7" name="Picture 6"/>
          <p:cNvPicPr>
            <a:picLocks noChangeAspect="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2223547" y="5419524"/>
            <a:ext cx="7744906" cy="1438476"/>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Introduction to Tinder</a:t>
            </a:r>
            <a:endParaRPr lang="en-US" dirty="0"/>
          </a:p>
        </p:txBody>
      </p:sp>
      <p:sp>
        <p:nvSpPr>
          <p:cNvPr id="6" name="Text Placeholder 5"/>
          <p:cNvSpPr>
            <a:spLocks noGrp="1"/>
          </p:cNvSpPr>
          <p:nvPr>
            <p:ph type="body" sz="quarter" idx="11"/>
          </p:nvPr>
        </p:nvSpPr>
        <p:spPr/>
        <p:txBody>
          <a:bodyPr/>
          <a:lstStyle/>
          <a:p>
            <a:r>
              <a:rPr lang="en-IE" sz="2400" b="1" i="1" dirty="0" smtClean="0"/>
              <a:t>Tinder</a:t>
            </a:r>
            <a:r>
              <a:rPr lang="en-IE" sz="2400" dirty="0" smtClean="0"/>
              <a:t> is a photo and messaging dating app.</a:t>
            </a:r>
          </a:p>
          <a:p>
            <a:pPr marL="342900" indent="-342900">
              <a:buFont typeface="Wingdings" panose="05000000000000000000" pitchFamily="2" charset="2"/>
              <a:buChar char="v"/>
            </a:pPr>
            <a:r>
              <a:rPr lang="en-IE" sz="2400" dirty="0" smtClean="0"/>
              <a:t>On this app, users can browse pictures of potential matches within a certain-mile radius of the user's location - It's very popular with teens and 20-somethings as a way to meet new people for casual or long-term relationships, but reports show that users are getting younger and younger with 7% of users aged between 13 and 17.</a:t>
            </a:r>
          </a:p>
          <a:p>
            <a:r>
              <a:rPr lang="en-IE" sz="2400" b="1" dirty="0" smtClean="0"/>
              <a:t>What parents need to know:</a:t>
            </a:r>
            <a:endParaRPr lang="en-IE" sz="2400" dirty="0" smtClean="0"/>
          </a:p>
          <a:p>
            <a:pPr marL="342900" indent="-342900">
              <a:buFont typeface="Wingdings" panose="05000000000000000000" pitchFamily="2" charset="2"/>
              <a:buChar char="v"/>
            </a:pPr>
            <a:r>
              <a:rPr lang="en-IE" sz="2400" dirty="0" smtClean="0"/>
              <a:t>It's all about swipes – Users swipe right to "like" a photo or left to "pass." If a person whose photo you "liked" swipes "like" on your photo, too, the app allows you to message each other. Meeting up (and possibly hooking up) is pretty much the goal.</a:t>
            </a:r>
          </a:p>
          <a:p>
            <a:pPr marL="342900" indent="-342900">
              <a:buFont typeface="Wingdings" panose="05000000000000000000" pitchFamily="2" charset="2"/>
              <a:buChar char="v"/>
            </a:pPr>
            <a:r>
              <a:rPr lang="en-IE" sz="2400" dirty="0" smtClean="0"/>
              <a:t>It's location-based - Geolocation means it's possible for children teens to meet up with nearby people, which can be very dangerous.</a:t>
            </a:r>
          </a:p>
          <a:p>
            <a:endParaRPr lang="en-US" dirty="0"/>
          </a:p>
        </p:txBody>
      </p:sp>
      <p:pic>
        <p:nvPicPr>
          <p:cNvPr id="7" name="Picture 6"/>
          <p:cNvPicPr>
            <a:picLocks noChangeAspect="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2223547" y="5419524"/>
            <a:ext cx="7744906" cy="1438476"/>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mtClean="0"/>
              <a:t>Introduction</a:t>
            </a:r>
            <a:endParaRPr lang="en-US" dirty="0"/>
          </a:p>
        </p:txBody>
      </p:sp>
      <p:sp>
        <p:nvSpPr>
          <p:cNvPr id="9" name="Text Placeholder 8"/>
          <p:cNvSpPr>
            <a:spLocks noGrp="1"/>
          </p:cNvSpPr>
          <p:nvPr>
            <p:ph type="body" sz="quarter" idx="11"/>
          </p:nvPr>
        </p:nvSpPr>
        <p:spPr/>
        <p:txBody>
          <a:bodyPr/>
          <a:lstStyle/>
          <a:p>
            <a:r>
              <a:rPr lang="en-US" sz="2400" b="1" dirty="0" smtClean="0"/>
              <a:t>Unit Overview:</a:t>
            </a:r>
          </a:p>
          <a:p>
            <a:pPr marL="342900" indent="-342900">
              <a:buFont typeface="Wingdings" panose="05000000000000000000" pitchFamily="2" charset="2"/>
              <a:buChar char="v"/>
            </a:pPr>
            <a:r>
              <a:rPr lang="en-IE" sz="2000" dirty="0" smtClean="0"/>
              <a:t>This unit forms part of Module 3 which aims to equip Parents with the necessary knowledge, tools and competences to effectively and efficiently manage bullying episodes their child may face. </a:t>
            </a:r>
            <a:r>
              <a:rPr lang="en-US" sz="2000" dirty="0" smtClean="0"/>
              <a:t>This unit is divided in two parts.  The first part provides parents with tools to combat bullying and help them to support their children.  The second part of the unit is dedicated to the issue of </a:t>
            </a:r>
            <a:r>
              <a:rPr lang="en-US" sz="2000" dirty="0" err="1" smtClean="0"/>
              <a:t>cyberbullying</a:t>
            </a:r>
            <a:r>
              <a:rPr lang="en-US" sz="2000" dirty="0" smtClean="0"/>
              <a:t>. </a:t>
            </a:r>
            <a:r>
              <a:rPr lang="en-IE" sz="2000" dirty="0" smtClean="0"/>
              <a:t>This unit has been designed for parents with children aged between 6 and 14.</a:t>
            </a:r>
          </a:p>
          <a:p>
            <a:r>
              <a:rPr lang="en-US" sz="2400" b="1" dirty="0" smtClean="0"/>
              <a:t>Learning Objectives:</a:t>
            </a:r>
          </a:p>
          <a:p>
            <a:pPr marL="342900" indent="-342900">
              <a:buFont typeface="Wingdings" panose="05000000000000000000" pitchFamily="2" charset="2"/>
              <a:buChar char="v"/>
            </a:pPr>
            <a:r>
              <a:rPr lang="en-IE" sz="2000" dirty="0" smtClean="0"/>
              <a:t>Understand how to react appropriately to bullying</a:t>
            </a:r>
          </a:p>
          <a:p>
            <a:pPr marL="342900" indent="-342900">
              <a:buFont typeface="Wingdings" panose="05000000000000000000" pitchFamily="2" charset="2"/>
              <a:buChar char="v"/>
            </a:pPr>
            <a:r>
              <a:rPr lang="en-IE" sz="2000" dirty="0" smtClean="0"/>
              <a:t>Support children in the right way</a:t>
            </a:r>
          </a:p>
          <a:p>
            <a:pPr marL="342900" indent="-342900">
              <a:buFont typeface="Wingdings" panose="05000000000000000000" pitchFamily="2" charset="2"/>
              <a:buChar char="v"/>
            </a:pPr>
            <a:r>
              <a:rPr lang="en-IE" sz="2000" dirty="0" smtClean="0"/>
              <a:t>Know how to work with children to prevent cyberbullying and how to respond effectively when it occurs.</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77955484"/>
      </p:ext>
    </p:extLst>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to </a:t>
            </a:r>
            <a:r>
              <a:rPr lang="en-US" dirty="0" err="1" smtClean="0"/>
              <a:t>Tumblr</a:t>
            </a:r>
            <a:r>
              <a:rPr lang="en-US" dirty="0" smtClean="0"/>
              <a:t>.</a:t>
            </a:r>
            <a:endParaRPr lang="en-US" dirty="0"/>
          </a:p>
        </p:txBody>
      </p:sp>
      <p:sp>
        <p:nvSpPr>
          <p:cNvPr id="5" name="Text Placeholder 4"/>
          <p:cNvSpPr>
            <a:spLocks noGrp="1"/>
          </p:cNvSpPr>
          <p:nvPr>
            <p:ph type="body" sz="quarter" idx="11"/>
          </p:nvPr>
        </p:nvSpPr>
        <p:spPr/>
        <p:txBody>
          <a:bodyPr/>
          <a:lstStyle/>
          <a:p>
            <a:r>
              <a:rPr lang="en-IE" sz="2400" b="1" i="1" dirty="0" smtClean="0"/>
              <a:t>Tumblr</a:t>
            </a:r>
            <a:r>
              <a:rPr lang="en-IE" sz="2400" dirty="0" smtClean="0"/>
              <a:t> is a micro-blogging platform. </a:t>
            </a:r>
          </a:p>
          <a:p>
            <a:pPr marL="457200" indent="-457200">
              <a:buFont typeface="Wingdings" panose="05000000000000000000" pitchFamily="2" charset="2"/>
              <a:buChar char="v"/>
            </a:pPr>
            <a:r>
              <a:rPr lang="en-IE" sz="2400" dirty="0" smtClean="0"/>
              <a:t>It is like a cross between a blog and Twitter: It's a streaming scrapbook of text, photos, and/or videos and audio clips. Users create and follow short blogs, or "tumblogs," that can be seen by anyone online.</a:t>
            </a:r>
          </a:p>
          <a:p>
            <a:r>
              <a:rPr lang="en-IE" sz="2400" b="1" dirty="0" smtClean="0"/>
              <a:t>What parents need to know:</a:t>
            </a:r>
            <a:endParaRPr lang="en-IE" sz="2400" dirty="0" smtClean="0"/>
          </a:p>
          <a:p>
            <a:pPr marL="457200" lvl="0" indent="-457200">
              <a:buFont typeface="Wingdings" panose="05000000000000000000" pitchFamily="2" charset="2"/>
              <a:buChar char="v"/>
            </a:pPr>
            <a:r>
              <a:rPr lang="en-IE" sz="2400" dirty="0" smtClean="0"/>
              <a:t>Porn is easy to find - Pornographic images and videos and depictions of violence, self-harm, drug use, and offensive language are easily searchable</a:t>
            </a:r>
          </a:p>
          <a:p>
            <a:pPr marL="457200" lvl="0" indent="-457200">
              <a:buFont typeface="Wingdings" panose="05000000000000000000" pitchFamily="2" charset="2"/>
              <a:buChar char="v"/>
            </a:pPr>
            <a:r>
              <a:rPr lang="en-IE" sz="2400" dirty="0" smtClean="0"/>
              <a:t>Privacy can be guarded but not easily - The first profile a member creates is public and viewable by anyone on the Internet. </a:t>
            </a:r>
          </a:p>
          <a:p>
            <a:pPr marL="457200" lvl="0" indent="-457200">
              <a:buFont typeface="Wingdings" panose="05000000000000000000" pitchFamily="2" charset="2"/>
              <a:buChar char="v"/>
            </a:pPr>
            <a:r>
              <a:rPr lang="en-IE" sz="2400" dirty="0" smtClean="0"/>
              <a:t>Posts are often copied and shared.</a:t>
            </a:r>
            <a:endParaRPr lang="en-US" sz="2400" dirty="0" smtClean="0"/>
          </a:p>
          <a:p>
            <a:endParaRPr lang="en-US" dirty="0"/>
          </a:p>
        </p:txBody>
      </p:sp>
      <p:pic>
        <p:nvPicPr>
          <p:cNvPr id="6" name="Picture 5"/>
          <p:cNvPicPr>
            <a:picLocks noChangeAspect="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2223547" y="5419524"/>
            <a:ext cx="7744906" cy="1438476"/>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 Social Media Use</a:t>
            </a:r>
            <a:endParaRPr lang="en-US" dirty="0"/>
          </a:p>
        </p:txBody>
      </p:sp>
      <p:sp>
        <p:nvSpPr>
          <p:cNvPr id="5" name="Text Placeholder 4"/>
          <p:cNvSpPr>
            <a:spLocks noGrp="1"/>
          </p:cNvSpPr>
          <p:nvPr>
            <p:ph type="body" sz="quarter" idx="11"/>
          </p:nvPr>
        </p:nvSpPr>
        <p:spPr/>
        <p:txBody>
          <a:bodyPr/>
          <a:lstStyle/>
          <a:p>
            <a:pPr marL="457200" indent="-457200">
              <a:buFont typeface="Wingdings" panose="05000000000000000000" pitchFamily="2" charset="2"/>
              <a:buChar char="v"/>
            </a:pPr>
            <a:r>
              <a:rPr lang="en-IE" sz="2700" dirty="0" smtClean="0"/>
              <a:t>Log onto the platforms they use and familiarise yourself with their features;</a:t>
            </a:r>
          </a:p>
          <a:p>
            <a:pPr marL="457200" indent="-457200">
              <a:buFont typeface="Wingdings" panose="05000000000000000000" pitchFamily="2" charset="2"/>
              <a:buChar char="v"/>
            </a:pPr>
            <a:r>
              <a:rPr lang="en-IE" sz="2700" dirty="0" smtClean="0"/>
              <a:t>Get to know popular apps and platforms - you will have a better idea of what your child could be accessing through these platforms;</a:t>
            </a:r>
          </a:p>
          <a:p>
            <a:pPr marL="457200" indent="-457200">
              <a:buFont typeface="Wingdings" panose="05000000000000000000" pitchFamily="2" charset="2"/>
              <a:buChar char="v"/>
            </a:pPr>
            <a:r>
              <a:rPr lang="en-IE" sz="2700" dirty="0" smtClean="0"/>
              <a:t>Ask your child what they access online, they may tell you everything;</a:t>
            </a:r>
          </a:p>
          <a:p>
            <a:pPr marL="457200" indent="-457200">
              <a:buFont typeface="Wingdings" panose="05000000000000000000" pitchFamily="2" charset="2"/>
              <a:buChar char="v"/>
            </a:pPr>
            <a:r>
              <a:rPr lang="en-IE" sz="2700" dirty="0" smtClean="0"/>
              <a:t>Here are a few other tips to monitor their activity on social media:</a:t>
            </a:r>
          </a:p>
          <a:p>
            <a:pPr marL="1200150" lvl="1" indent="-514350">
              <a:buFont typeface="+mj-lt"/>
              <a:buAutoNum type="arabicPeriod"/>
            </a:pPr>
            <a:r>
              <a:rPr lang="en-IE" sz="2500" dirty="0" smtClean="0"/>
              <a:t>Have your kid use your app store account - you'll be notified when an app is downloaded. </a:t>
            </a:r>
          </a:p>
          <a:p>
            <a:pPr marL="1200150" lvl="1" indent="-514350">
              <a:buFont typeface="+mj-lt"/>
              <a:buAutoNum type="arabicPeriod"/>
            </a:pPr>
            <a:r>
              <a:rPr lang="en-IE" sz="2500" dirty="0" smtClean="0"/>
              <a:t>Ask which apps and sites are popular with your teen's friends</a:t>
            </a:r>
          </a:p>
          <a:p>
            <a:pPr marL="1200150" lvl="1" indent="-514350">
              <a:buFont typeface="+mj-lt"/>
              <a:buAutoNum type="arabicPeriod"/>
            </a:pPr>
            <a:r>
              <a:rPr lang="en-IE" sz="2500" dirty="0" smtClean="0"/>
              <a:t>Share what you're using. Show them your Facebook page, favourite videos, etc.</a:t>
            </a:r>
          </a:p>
          <a:p>
            <a:pPr marL="1200150" lvl="1" indent="-514350">
              <a:buFont typeface="+mj-lt"/>
              <a:buAutoNum type="arabicPeriod"/>
            </a:pPr>
            <a:r>
              <a:rPr lang="en-IE" sz="2500" dirty="0" smtClean="0"/>
              <a:t>Talk to them about staying safe online. </a:t>
            </a:r>
          </a:p>
          <a:p>
            <a:endParaRPr lang="en-US" dirty="0"/>
          </a:p>
        </p:txBody>
      </p:sp>
      <p:pic>
        <p:nvPicPr>
          <p:cNvPr id="6" name="Picture 5"/>
          <p:cNvPicPr>
            <a:picLocks noChangeAspect="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2223547" y="5419524"/>
            <a:ext cx="7744906" cy="1438476"/>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Keeping your child safe online </a:t>
            </a:r>
            <a:endParaRPr lang="en-US" dirty="0"/>
          </a:p>
        </p:txBody>
      </p:sp>
      <p:sp>
        <p:nvSpPr>
          <p:cNvPr id="5" name="Text Placeholder 4"/>
          <p:cNvSpPr>
            <a:spLocks noGrp="1"/>
          </p:cNvSpPr>
          <p:nvPr>
            <p:ph type="body" sz="quarter" idx="11"/>
          </p:nvPr>
        </p:nvSpPr>
        <p:spPr/>
        <p:txBody>
          <a:bodyPr/>
          <a:lstStyle/>
          <a:p>
            <a:r>
              <a:rPr lang="en-IE" sz="2700" dirty="0" smtClean="0"/>
              <a:t>Here are some values which you should discuss with your child if they are online:</a:t>
            </a:r>
          </a:p>
          <a:p>
            <a:endParaRPr lang="en-IE" sz="2700" dirty="0" smtClean="0"/>
          </a:p>
          <a:p>
            <a:pPr marL="1200150" lvl="1" indent="-514350">
              <a:buFont typeface="+mj-lt"/>
              <a:buAutoNum type="arabicPeriod"/>
            </a:pPr>
            <a:r>
              <a:rPr lang="en-IE" sz="2700" dirty="0" smtClean="0"/>
              <a:t>Be a good digital citizen - If they wouldn't do something in real life, they shouldn't do it online.</a:t>
            </a:r>
          </a:p>
          <a:p>
            <a:pPr marL="1200150" lvl="1" indent="-514350">
              <a:buFont typeface="+mj-lt"/>
              <a:buAutoNum type="arabicPeriod"/>
            </a:pPr>
            <a:r>
              <a:rPr lang="en-IE" sz="2700" dirty="0" smtClean="0"/>
              <a:t>Visit the site's safety section together - Sometimes you can find these sections under "About Us" or "Privacy Policy." Review the rules and find out how your child can report mean behaviour or unkind content on their favourite sites.</a:t>
            </a:r>
          </a:p>
          <a:p>
            <a:pPr marL="1200150" lvl="1" indent="-514350">
              <a:buFont typeface="+mj-lt"/>
              <a:buAutoNum type="arabicPeriod"/>
            </a:pPr>
            <a:r>
              <a:rPr lang="en-IE" sz="2700" dirty="0" smtClean="0"/>
              <a:t>Avoid strangers - Tell your kids that people aren't always who they say they are online. Explain that if someone they don't know talks to them, they shouldn't respond and should let you know.</a:t>
            </a:r>
          </a:p>
          <a:p>
            <a:pPr marL="1200150" lvl="1" indent="-514350">
              <a:buFont typeface="+mj-lt"/>
              <a:buAutoNum type="arabicPeriod"/>
            </a:pPr>
            <a:r>
              <a:rPr lang="en-IE" sz="2700" dirty="0" smtClean="0"/>
              <a:t>Keep some stuff private. - Their name, address, phone number, and how much money their parents make should always stay private. </a:t>
            </a: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Dealing with </a:t>
            </a:r>
            <a:r>
              <a:rPr lang="en-US" dirty="0" err="1" smtClean="0"/>
              <a:t>Cyberbullying</a:t>
            </a:r>
            <a:endParaRPr lang="en-US" dirty="0"/>
          </a:p>
        </p:txBody>
      </p:sp>
      <p:sp>
        <p:nvSpPr>
          <p:cNvPr id="5" name="Text Placeholder 4"/>
          <p:cNvSpPr>
            <a:spLocks noGrp="1"/>
          </p:cNvSpPr>
          <p:nvPr>
            <p:ph type="body" sz="quarter" idx="11"/>
          </p:nvPr>
        </p:nvSpPr>
        <p:spPr/>
        <p:txBody>
          <a:bodyPr/>
          <a:lstStyle/>
          <a:p>
            <a:pPr marL="457200" indent="-457200">
              <a:buFont typeface="Wingdings" panose="05000000000000000000" pitchFamily="2" charset="2"/>
              <a:buChar char="v"/>
            </a:pPr>
            <a:r>
              <a:rPr lang="en-IE" sz="2700" dirty="0" smtClean="0"/>
              <a:t>In Ireland, almost one in five children and teens are involved in cyber-bullying either as victims or bullies or both. </a:t>
            </a:r>
          </a:p>
          <a:p>
            <a:pPr marL="457200" indent="-457200">
              <a:buFont typeface="Wingdings" panose="05000000000000000000" pitchFamily="2" charset="2"/>
              <a:buChar char="v"/>
            </a:pPr>
            <a:r>
              <a:rPr lang="en-IE" sz="2700" dirty="0" smtClean="0"/>
              <a:t>Over 57% of incidents originate by mobile phones, with text messaging being the most common form of cyber-bullying both in and out of school. </a:t>
            </a:r>
          </a:p>
          <a:p>
            <a:pPr marL="1143000" lvl="1" indent="-457200">
              <a:buFont typeface="Wingdings" panose="05000000000000000000" pitchFamily="2" charset="2"/>
              <a:buChar char="v"/>
            </a:pPr>
            <a:r>
              <a:rPr lang="en-IE" sz="2700" dirty="0" smtClean="0"/>
              <a:t>So what do you do if your child is involved in Cyberbullying?</a:t>
            </a:r>
          </a:p>
          <a:p>
            <a:endParaRPr lang="en-US" dirty="0"/>
          </a:p>
        </p:txBody>
      </p:sp>
      <p:graphicFrame>
        <p:nvGraphicFramePr>
          <p:cNvPr id="6" name="Diagram 5"/>
          <p:cNvGraphicFramePr/>
          <p:nvPr>
            <p:extLst>
              <p:ext uri="{D42A27DB-BD31-4B8C-83A1-F6EECF244321}">
                <p14:mod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84848550"/>
              </p:ext>
            </p:extLst>
          </p:nvPr>
        </p:nvGraphicFramePr>
        <p:xfrm>
          <a:off x="411480" y="3429000"/>
          <a:ext cx="11567160" cy="3132243"/>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Dealing with </a:t>
            </a:r>
            <a:r>
              <a:rPr lang="en-US" dirty="0" err="1" smtClean="0"/>
              <a:t>Cyberbullying</a:t>
            </a:r>
            <a:endParaRPr lang="en-US" dirty="0"/>
          </a:p>
        </p:txBody>
      </p:sp>
      <p:graphicFrame>
        <p:nvGraphicFramePr>
          <p:cNvPr id="6" name="Diagram 5"/>
          <p:cNvGraphicFramePr/>
          <p:nvPr>
            <p:extLst>
              <p:ext uri="{D42A27DB-BD31-4B8C-83A1-F6EECF244321}">
                <p14:mod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277477599"/>
              </p:ext>
            </p:extLst>
          </p:nvPr>
        </p:nvGraphicFramePr>
        <p:xfrm>
          <a:off x="285750" y="1337310"/>
          <a:ext cx="11658600" cy="5212080"/>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Dealing with </a:t>
            </a:r>
            <a:r>
              <a:rPr lang="en-US" dirty="0" err="1" smtClean="0"/>
              <a:t>Cyberbullying</a:t>
            </a:r>
            <a:endParaRPr lang="en-US" dirty="0"/>
          </a:p>
        </p:txBody>
      </p:sp>
      <p:graphicFrame>
        <p:nvGraphicFramePr>
          <p:cNvPr id="6" name="Diagram 5"/>
          <p:cNvGraphicFramePr/>
          <p:nvPr>
            <p:extLst>
              <p:ext uri="{D42A27DB-BD31-4B8C-83A1-F6EECF244321}">
                <p14:mod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732948844"/>
              </p:ext>
            </p:extLst>
          </p:nvPr>
        </p:nvGraphicFramePr>
        <p:xfrm>
          <a:off x="331470" y="1028700"/>
          <a:ext cx="11727180" cy="5589270"/>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5" name="Text Placeholder 4"/>
          <p:cNvSpPr>
            <a:spLocks noGrp="1"/>
          </p:cNvSpPr>
          <p:nvPr>
            <p:ph type="body" sz="quarter" idx="11"/>
          </p:nvPr>
        </p:nvSpPr>
        <p:spPr/>
        <p:txBody>
          <a:bodyPr/>
          <a:lstStyle/>
          <a:p>
            <a:pPr marL="342900" indent="-342900" algn="l">
              <a:buFont typeface="Wingdings" panose="05000000000000000000" pitchFamily="2" charset="2"/>
              <a:buChar char="v"/>
            </a:pPr>
            <a:r>
              <a:rPr lang="en-IE" sz="2400" dirty="0" smtClean="0">
                <a:hlinkClick r:id="rId2"/>
              </a:rPr>
              <a:t>https://www.commonsensemedia.org/blog/16-apps-and-websites-kids-are-heading-to-after-facebook#</a:t>
            </a:r>
          </a:p>
          <a:p>
            <a:pPr marL="342900" indent="-342900" algn="l">
              <a:buFont typeface="Wingdings" panose="05000000000000000000" pitchFamily="2" charset="2"/>
              <a:buChar char="v"/>
            </a:pPr>
            <a:r>
              <a:rPr lang="en-IE" sz="2400" dirty="0" smtClean="0">
                <a:hlinkClick r:id="rId2"/>
              </a:rPr>
              <a:t>http://creativecommons.org/licenses/by-sa/4.0-3.0-2.5-2.0-1.0</a:t>
            </a:r>
            <a:r>
              <a:rPr lang="en-IE" sz="2400" dirty="0" smtClean="0"/>
              <a:t> , via Wikimedia Commons</a:t>
            </a:r>
            <a:endParaRPr lang="en-IE" sz="2400" dirty="0" smtClean="0">
              <a:hlinkClick r:id="rId2"/>
            </a:endParaRPr>
          </a:p>
          <a:p>
            <a:pPr marL="342900" indent="-342900" algn="l">
              <a:buFont typeface="Wingdings" panose="05000000000000000000" pitchFamily="2" charset="2"/>
              <a:buChar char="v"/>
            </a:pPr>
            <a:r>
              <a:rPr lang="en-IE" sz="2400" dirty="0" smtClean="0">
                <a:hlinkClick r:id="rId2"/>
              </a:rPr>
              <a:t>http://creativecommons.org/licenses/by-sa/4.0</a:t>
            </a:r>
            <a:r>
              <a:rPr lang="en-IE" sz="2400" dirty="0" smtClean="0"/>
              <a:t>, via Wikimedia Commons</a:t>
            </a:r>
            <a:endParaRPr lang="en-US" sz="2400" dirty="0" smtClean="0">
              <a:hlinkClick r:id="rId3"/>
            </a:endParaRPr>
          </a:p>
          <a:p>
            <a:pPr marL="342900" indent="-342900" algn="l">
              <a:buFont typeface="Wingdings" panose="05000000000000000000" pitchFamily="2" charset="2"/>
              <a:buChar char="v"/>
            </a:pPr>
            <a:r>
              <a:rPr lang="en-US" sz="2400" dirty="0" smtClean="0">
                <a:hlinkClick r:id="rId3"/>
              </a:rPr>
              <a:t>http://www.deletecyberbullying.org/what-makes-cyberbullying-dange/</a:t>
            </a:r>
          </a:p>
          <a:p>
            <a:pPr marL="342900" indent="-342900" algn="l">
              <a:buFont typeface="Wingdings" panose="05000000000000000000" pitchFamily="2" charset="2"/>
              <a:buChar char="v"/>
            </a:pPr>
            <a:r>
              <a:rPr lang="en-US" sz="2400" dirty="0" smtClean="0">
                <a:hlinkClick r:id="rId3"/>
              </a:rPr>
              <a:t>http://www.extension.umn.edu/family/families-with-teens/resources-professionals/bullying/docs/talking-with-kids-about-cyberbullying.pdf</a:t>
            </a:r>
            <a:endParaRPr lang="en-US" sz="2400" dirty="0" smtClean="0">
              <a:hlinkClick r:id="rId4"/>
            </a:endParaRPr>
          </a:p>
          <a:p>
            <a:pPr marL="342900" indent="-342900" algn="l">
              <a:buFont typeface="Wingdings" panose="05000000000000000000" pitchFamily="2" charset="2"/>
              <a:buChar char="v"/>
            </a:pPr>
            <a:r>
              <a:rPr lang="en-US" sz="2400" dirty="0" smtClean="0">
                <a:hlinkClick r:id="rId4"/>
              </a:rPr>
              <a:t>http://www.eyesonbullying.org/pdfs/toolkit.pdf</a:t>
            </a:r>
            <a:r>
              <a:rPr lang="en-US" sz="2400" dirty="0" smtClean="0"/>
              <a:t> </a:t>
            </a:r>
          </a:p>
          <a:p>
            <a:pPr marL="342900" indent="-342900" algn="l">
              <a:buFont typeface="Wingdings" panose="05000000000000000000" pitchFamily="2" charset="2"/>
              <a:buChar char="v"/>
            </a:pPr>
            <a:r>
              <a:rPr lang="en-US" sz="2400" dirty="0" smtClean="0">
                <a:hlinkClick r:id="rId5"/>
              </a:rPr>
              <a:t>http://goldenrulepledge.com/wp-content/uploads/2010/10/BullyingDramaRolePlay21.pdf</a:t>
            </a:r>
            <a:endParaRPr lang="en-US" sz="2400" dirty="0" smtClean="0"/>
          </a:p>
          <a:p>
            <a:pPr marL="342900" indent="-342900" algn="l">
              <a:buFont typeface="Wingdings" panose="05000000000000000000" pitchFamily="2" charset="2"/>
              <a:buChar char="v"/>
            </a:pPr>
            <a:r>
              <a:rPr lang="en-US" sz="2400" dirty="0" smtClean="0">
                <a:hlinkClick r:id="rId6"/>
              </a:rPr>
              <a:t>http://www.helpme2parent.ie/Bullying-In-Primary-Schools.html</a:t>
            </a:r>
            <a:endParaRPr lang="en-US" sz="2400" dirty="0" smtClean="0"/>
          </a:p>
          <a:p>
            <a:pPr algn="l"/>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5" name="Text Placeholder 4"/>
          <p:cNvSpPr>
            <a:spLocks noGrp="1"/>
          </p:cNvSpPr>
          <p:nvPr>
            <p:ph type="body" sz="quarter" idx="11"/>
          </p:nvPr>
        </p:nvSpPr>
        <p:spPr/>
        <p:txBody>
          <a:bodyPr/>
          <a:lstStyle/>
          <a:p>
            <a:pPr marL="342900" indent="-342900" algn="l">
              <a:buFont typeface="Wingdings" panose="05000000000000000000" pitchFamily="2" charset="2"/>
              <a:buChar char="v"/>
            </a:pPr>
            <a:r>
              <a:rPr lang="en-US" sz="2400" dirty="0" smtClean="0">
                <a:hlinkClick r:id="rId2"/>
              </a:rPr>
              <a:t>http://www.independent.co.uk/voices/comment/tinder-isnt-for-teens-so-why-are-so-many-using-the-app-9152087.html</a:t>
            </a:r>
            <a:endParaRPr lang="en-US" sz="2400" dirty="0" smtClean="0"/>
          </a:p>
          <a:p>
            <a:pPr marL="342900" indent="-342900" algn="l">
              <a:buFont typeface="Wingdings" panose="05000000000000000000" pitchFamily="2" charset="2"/>
              <a:buChar char="v"/>
            </a:pPr>
            <a:r>
              <a:rPr lang="en-US" sz="2400" dirty="0" smtClean="0">
                <a:hlinkClick r:id="rId3"/>
              </a:rPr>
              <a:t>http://www.joe.ie/tech/tinders-age-restrictions-are-changing/548454</a:t>
            </a:r>
            <a:endParaRPr lang="en-US" sz="2400" dirty="0" smtClean="0"/>
          </a:p>
          <a:p>
            <a:pPr marL="342900" indent="-342900" algn="l">
              <a:buFont typeface="Wingdings" panose="05000000000000000000" pitchFamily="2" charset="2"/>
              <a:buChar char="v"/>
            </a:pPr>
            <a:r>
              <a:rPr lang="en-US" sz="2400" dirty="0" smtClean="0">
                <a:hlinkClick r:id="rId4"/>
              </a:rPr>
              <a:t>https://nobullying.com/dangers-of-cyberbullying/</a:t>
            </a:r>
          </a:p>
          <a:p>
            <a:pPr marL="342900" indent="-342900" algn="l">
              <a:buFont typeface="Wingdings" panose="05000000000000000000" pitchFamily="2" charset="2"/>
              <a:buChar char="v"/>
            </a:pPr>
            <a:r>
              <a:rPr lang="en-US" sz="2400" dirty="0" smtClean="0">
                <a:hlinkClick r:id="rId4"/>
              </a:rPr>
              <a:t>http://parentinfo.org/article/teens-on-tinder</a:t>
            </a:r>
          </a:p>
          <a:p>
            <a:pPr marL="342900" indent="-342900" algn="l">
              <a:buFont typeface="Wingdings" panose="05000000000000000000" pitchFamily="2" charset="2"/>
              <a:buChar char="v"/>
            </a:pPr>
            <a:r>
              <a:rPr lang="en-US" sz="2400" dirty="0" smtClean="0">
                <a:hlinkClick r:id="rId4"/>
              </a:rPr>
              <a:t>http://www.stopbullying.gov/respond/support-kids-involved/</a:t>
            </a:r>
            <a:endParaRPr lang="en-US" sz="2400" dirty="0" smtClean="0"/>
          </a:p>
          <a:p>
            <a:pPr algn="l"/>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ubtitle 4"/>
          <p:cNvSpPr>
            <a:spLocks noGrp="1"/>
          </p:cNvSpPr>
          <p:nvPr>
            <p:ph type="subTitle" idx="4294967295"/>
          </p:nvPr>
        </p:nvSpPr>
        <p:spPr>
          <a:xfrm>
            <a:off x="1524000" y="3602038"/>
            <a:ext cx="9144000" cy="1655762"/>
          </a:xfrm>
        </p:spPr>
        <p:txBody>
          <a:bodyPr/>
          <a:lstStyle/>
          <a:p>
            <a:r>
              <a:rPr lang="en-US" b="1" dirty="0" smtClean="0"/>
              <a:t>You have completed this Unit</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 name="Title 24"/>
          <p:cNvSpPr>
            <a:spLocks noGrp="1"/>
          </p:cNvSpPr>
          <p:nvPr>
            <p:ph type="title"/>
          </p:nvPr>
        </p:nvSpPr>
        <p:spPr/>
        <p:txBody>
          <a:bodyPr/>
          <a:lstStyle/>
          <a:p>
            <a:r>
              <a:rPr lang="en-US" dirty="0" smtClean="0"/>
              <a:t>Introduction</a:t>
            </a:r>
            <a:endParaRPr lang="en-US" dirty="0"/>
          </a:p>
        </p:txBody>
      </p:sp>
      <p:sp>
        <p:nvSpPr>
          <p:cNvPr id="26" name="Text Placeholder 25"/>
          <p:cNvSpPr>
            <a:spLocks noGrp="1"/>
          </p:cNvSpPr>
          <p:nvPr>
            <p:ph type="body" sz="quarter" idx="11"/>
          </p:nvPr>
        </p:nvSpPr>
        <p:spPr/>
        <p:txBody>
          <a:bodyPr/>
          <a:lstStyle/>
          <a:p>
            <a:r>
              <a:rPr lang="en-IE" sz="2400" b="1" dirty="0" smtClean="0"/>
              <a:t>Unit Sections:</a:t>
            </a:r>
          </a:p>
          <a:p>
            <a:r>
              <a:rPr lang="en-IE" sz="2400" dirty="0" smtClean="0"/>
              <a:t>	1.</a:t>
            </a:r>
            <a:r>
              <a:rPr lang="en-IE" sz="2400" b="1" dirty="0" smtClean="0"/>
              <a:t>	</a:t>
            </a:r>
            <a:r>
              <a:rPr lang="en-IE" sz="2400" dirty="0" smtClean="0"/>
              <a:t>Introduction</a:t>
            </a:r>
          </a:p>
          <a:p>
            <a:r>
              <a:rPr lang="en-IE" sz="2400" dirty="0" smtClean="0"/>
              <a:t>	2.	How to react to incidents of bullying </a:t>
            </a:r>
          </a:p>
          <a:p>
            <a:r>
              <a:rPr lang="en-IE" sz="2400" dirty="0" smtClean="0"/>
              <a:t>	3.	How to support your own child</a:t>
            </a:r>
          </a:p>
          <a:p>
            <a:r>
              <a:rPr lang="en-IE" sz="2400" dirty="0" smtClean="0"/>
              <a:t>	4.	Focus on cyberbullying</a:t>
            </a:r>
          </a:p>
          <a:p>
            <a:r>
              <a:rPr lang="en-IE" sz="2400" dirty="0" smtClean="0"/>
              <a:t>		4.1	Why is cyberbullying so dangerous for children </a:t>
            </a:r>
          </a:p>
          <a:p>
            <a:r>
              <a:rPr lang="en-IE" sz="2400" dirty="0" smtClean="0"/>
              <a:t>		4.2	Introduction to social media platforms </a:t>
            </a:r>
          </a:p>
          <a:p>
            <a:r>
              <a:rPr lang="en-IE" sz="2400" dirty="0" smtClean="0"/>
              <a:t>		4.3	How to effectively deal with cyberbullying as a parent</a:t>
            </a:r>
          </a:p>
          <a:p>
            <a:endParaRPr lang="en-US" sz="2000" dirty="0" smtClean="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Reacting to Bullying</a:t>
            </a:r>
            <a:endParaRPr lang="en-US" dirty="0"/>
          </a:p>
        </p:txBody>
      </p:sp>
      <p:sp>
        <p:nvSpPr>
          <p:cNvPr id="8" name="Text Placeholder 7"/>
          <p:cNvSpPr>
            <a:spLocks noGrp="1"/>
          </p:cNvSpPr>
          <p:nvPr>
            <p:ph type="body" sz="quarter" idx="11"/>
          </p:nvPr>
        </p:nvSpPr>
        <p:spPr/>
        <p:txBody>
          <a:bodyPr/>
          <a:lstStyle/>
          <a:p>
            <a:r>
              <a:rPr lang="en-IE" sz="2500" dirty="0" smtClean="0"/>
              <a:t>Parents often don’t realise that bullying is as serious to child’s development as it can be.  They also don’t realise that they can play a central role to preventing bullying and stopping it when it happens. Here are a few things you can do:</a:t>
            </a:r>
          </a:p>
          <a:p>
            <a:pPr marL="1028700" lvl="1" indent="-342900">
              <a:buFont typeface="Wingdings" panose="05000000000000000000" pitchFamily="2" charset="2"/>
              <a:buChar char="v"/>
            </a:pPr>
            <a:r>
              <a:rPr lang="en-IE" dirty="0" smtClean="0"/>
              <a:t>Teach kids to solve problems without using violence and praise them when they do.</a:t>
            </a:r>
          </a:p>
          <a:p>
            <a:pPr marL="1028700" lvl="1" indent="-342900">
              <a:buFont typeface="Wingdings" panose="05000000000000000000" pitchFamily="2" charset="2"/>
              <a:buChar char="v"/>
            </a:pPr>
            <a:r>
              <a:rPr lang="en-IE" dirty="0" smtClean="0"/>
              <a:t>Give children positive feedback when they behave well to help their build self-esteem.</a:t>
            </a:r>
          </a:p>
          <a:p>
            <a:pPr marL="1028700" lvl="1" indent="-342900">
              <a:buFont typeface="Wingdings" panose="05000000000000000000" pitchFamily="2" charset="2"/>
              <a:buChar char="v"/>
            </a:pPr>
            <a:r>
              <a:rPr lang="en-IE" dirty="0" smtClean="0"/>
              <a:t>Ask your children about their day and listen to them talk about school, social events, their classmates, and any problems they have.</a:t>
            </a:r>
          </a:p>
          <a:p>
            <a:pPr marL="1028700" lvl="1" indent="-342900">
              <a:buFont typeface="Wingdings" panose="05000000000000000000" pitchFamily="2" charset="2"/>
              <a:buChar char="v"/>
            </a:pPr>
            <a:r>
              <a:rPr lang="en-IE" dirty="0" smtClean="0"/>
              <a:t>Take bullying seriously. Many kids are embarrassed to say they have been bullied. </a:t>
            </a:r>
          </a:p>
          <a:p>
            <a:pPr marL="1028700" lvl="1" indent="-342900">
              <a:buFont typeface="Wingdings" panose="05000000000000000000" pitchFamily="2" charset="2"/>
              <a:buChar char="v"/>
            </a:pPr>
            <a:r>
              <a:rPr lang="en-IE" dirty="0" smtClean="0"/>
              <a:t>If you see any bullying, stop it right away, even if your child is the one doing the bullying.</a:t>
            </a:r>
          </a:p>
          <a:p>
            <a:pPr marL="1028700" lvl="1" indent="-342900">
              <a:buFont typeface="Wingdings" panose="05000000000000000000" pitchFamily="2" charset="2"/>
              <a:buChar char="v"/>
            </a:pPr>
            <a:r>
              <a:rPr lang="en-IE" dirty="0" smtClean="0"/>
              <a:t>Encourage your child to help others who need it.</a:t>
            </a:r>
          </a:p>
          <a:p>
            <a:pPr marL="1028700" lvl="1" indent="-342900">
              <a:buFont typeface="Wingdings" panose="05000000000000000000" pitchFamily="2" charset="2"/>
              <a:buChar char="v"/>
            </a:pPr>
            <a:r>
              <a:rPr lang="en-IE" dirty="0" smtClean="0"/>
              <a:t>Don't bully your children or bully others in front of them. Many times kids who are bullied at home react by bullying other kids.</a:t>
            </a:r>
          </a:p>
          <a:p>
            <a:pPr marL="1028700" lvl="1" indent="-342900">
              <a:buFont typeface="Wingdings" panose="05000000000000000000" pitchFamily="2" charset="2"/>
              <a:buChar char="v"/>
            </a:pPr>
            <a:r>
              <a:rPr lang="en-IE" dirty="0" smtClean="0"/>
              <a:t>Support bully prevention programmes in your child's school.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Supporting your Child</a:t>
            </a:r>
            <a:endParaRPr lang="en-US" dirty="0"/>
          </a:p>
        </p:txBody>
      </p:sp>
      <p:sp>
        <p:nvSpPr>
          <p:cNvPr id="4" name="Content Placeholder 3"/>
          <p:cNvSpPr>
            <a:spLocks noGrp="1"/>
          </p:cNvSpPr>
          <p:nvPr>
            <p:ph sz="quarter" idx="13"/>
          </p:nvPr>
        </p:nvSpPr>
        <p:spPr/>
        <p:txBody>
          <a:bodyPr/>
          <a:lstStyle/>
          <a:p>
            <a:pPr marL="342900" indent="-342900">
              <a:buFont typeface="Wingdings" panose="05000000000000000000" pitchFamily="2" charset="2"/>
              <a:buChar char="v"/>
            </a:pPr>
            <a:r>
              <a:rPr lang="en-US" sz="2500" dirty="0" smtClean="0">
                <a:cs typeface="Arial" panose="020B0604020202020204" pitchFamily="34" charset="0"/>
              </a:rPr>
              <a:t>All children involved in a bullying incident can be affected by it.</a:t>
            </a:r>
          </a:p>
          <a:p>
            <a:pPr marL="342900" indent="-342900">
              <a:buFont typeface="Wingdings" panose="05000000000000000000" pitchFamily="2" charset="2"/>
              <a:buChar char="v"/>
            </a:pPr>
            <a:endParaRPr lang="en-US" sz="2500" dirty="0" smtClean="0">
              <a:cs typeface="Arial" panose="020B0604020202020204" pitchFamily="34" charset="0"/>
            </a:endParaRPr>
          </a:p>
          <a:p>
            <a:pPr marL="342900" indent="-342900">
              <a:buFont typeface="Wingdings" panose="05000000000000000000" pitchFamily="2" charset="2"/>
              <a:buChar char="v"/>
            </a:pPr>
            <a:r>
              <a:rPr lang="en-US" sz="2500" dirty="0" smtClean="0">
                <a:cs typeface="Arial" panose="020B0604020202020204" pitchFamily="34" charset="0"/>
              </a:rPr>
              <a:t>As a parent, support your child whether they are:</a:t>
            </a:r>
          </a:p>
          <a:p>
            <a:pPr marL="1028700" lvl="1" indent="-342900">
              <a:buFont typeface="Wingdings" panose="05000000000000000000" pitchFamily="2" charset="2"/>
              <a:buChar char="v"/>
            </a:pPr>
            <a:r>
              <a:rPr lang="en-US" sz="2500" dirty="0" smtClean="0">
                <a:cs typeface="Arial" panose="020B0604020202020204" pitchFamily="34" charset="0"/>
              </a:rPr>
              <a:t>A victim of bullying;</a:t>
            </a:r>
          </a:p>
          <a:p>
            <a:pPr marL="1028700" lvl="1" indent="-342900">
              <a:buFont typeface="Wingdings" panose="05000000000000000000" pitchFamily="2" charset="2"/>
              <a:buChar char="v"/>
            </a:pPr>
            <a:r>
              <a:rPr lang="en-US" sz="2500" dirty="0" smtClean="0">
                <a:cs typeface="Arial" panose="020B0604020202020204" pitchFamily="34" charset="0"/>
              </a:rPr>
              <a:t>A perpetrator of bullying;</a:t>
            </a:r>
          </a:p>
          <a:p>
            <a:pPr marL="1028700" lvl="1" indent="-342900">
              <a:buFont typeface="Wingdings" panose="05000000000000000000" pitchFamily="2" charset="2"/>
              <a:buChar char="v"/>
            </a:pPr>
            <a:r>
              <a:rPr lang="en-US" sz="2500" dirty="0" smtClean="0">
                <a:cs typeface="Arial" panose="020B0604020202020204" pitchFamily="34" charset="0"/>
              </a:rPr>
              <a:t>An on-looker or witness of the bullying.</a:t>
            </a:r>
          </a:p>
          <a:p>
            <a:pPr marL="342900" indent="-342900">
              <a:buFont typeface="Wingdings" panose="05000000000000000000" pitchFamily="2" charset="2"/>
              <a:buChar char="v"/>
            </a:pPr>
            <a:endParaRPr lang="en-US" sz="2500" dirty="0" smtClean="0">
              <a:cs typeface="Arial" panose="020B0604020202020204" pitchFamily="34" charset="0"/>
            </a:endParaRPr>
          </a:p>
          <a:p>
            <a:pPr marL="342900" indent="-342900">
              <a:buFont typeface="Wingdings" panose="05000000000000000000" pitchFamily="2" charset="2"/>
              <a:buChar char="v"/>
            </a:pPr>
            <a:r>
              <a:rPr lang="en-US" sz="2500" dirty="0" smtClean="0">
                <a:cs typeface="Arial" panose="020B0604020202020204" pitchFamily="34" charset="0"/>
              </a:rPr>
              <a:t>Most important thing is to make sure the bullying is reported and stopped – effects </a:t>
            </a:r>
            <a:r>
              <a:rPr lang="en-US" sz="2500" dirty="0" err="1" smtClean="0">
                <a:cs typeface="Arial" panose="020B0604020202020204" pitchFamily="34" charset="0"/>
              </a:rPr>
              <a:t>minimised</a:t>
            </a:r>
            <a:r>
              <a:rPr lang="en-US" sz="2500" dirty="0" smtClean="0">
                <a:cs typeface="Arial" panose="020B0604020202020204" pitchFamily="34" charset="0"/>
              </a:rPr>
              <a:t>.</a:t>
            </a:r>
          </a:p>
          <a:p>
            <a:endParaRPr lang="en-US" dirty="0"/>
          </a:p>
        </p:txBody>
      </p:sp>
      <p:graphicFrame>
        <p:nvGraphicFramePr>
          <p:cNvPr id="8" name="Content Placeholder 3"/>
          <p:cNvGraphicFramePr>
            <a:graphicFrameLocks noGrp="1"/>
          </p:cNvGraphicFramePr>
          <p:nvPr>
            <p:ph sz="quarter" idx="14"/>
            <p:extLst>
              <p:ext uri="{D42A27DB-BD31-4B8C-83A1-F6EECF244321}">
                <p14:mod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088285196"/>
              </p:ext>
            </p:extLst>
          </p:nvPr>
        </p:nvGraphicFramePr>
        <p:xfrm>
          <a:off x="6203950" y="876300"/>
          <a:ext cx="5976938" cy="5881688"/>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smtClean="0"/>
              <a:t>Supporting your Child: The Victim</a:t>
            </a:r>
            <a:endParaRPr lang="en-US" dirty="0"/>
          </a:p>
        </p:txBody>
      </p:sp>
      <p:sp>
        <p:nvSpPr>
          <p:cNvPr id="4" name="Content Placeholder 3"/>
          <p:cNvSpPr>
            <a:spLocks noGrp="1"/>
          </p:cNvSpPr>
          <p:nvPr>
            <p:ph sz="quarter" idx="13"/>
          </p:nvPr>
        </p:nvSpPr>
        <p:spPr/>
        <p:txBody>
          <a:bodyPr/>
          <a:lstStyle/>
          <a:p>
            <a:pPr marL="342900" indent="-342900" algn="l">
              <a:buFont typeface="Wingdings" panose="05000000000000000000" pitchFamily="2" charset="2"/>
              <a:buChar char="v"/>
            </a:pPr>
            <a:r>
              <a:rPr lang="en-US" sz="2400" dirty="0" smtClean="0">
                <a:cs typeface="Arial" panose="020B0604020202020204" pitchFamily="34" charset="0"/>
              </a:rPr>
              <a:t>Listen to them;</a:t>
            </a:r>
          </a:p>
          <a:p>
            <a:pPr marL="342900" indent="-342900" algn="l">
              <a:buFont typeface="Wingdings" panose="05000000000000000000" pitchFamily="2" charset="2"/>
              <a:buChar char="v"/>
            </a:pPr>
            <a:r>
              <a:rPr lang="en-US" sz="2400" dirty="0" smtClean="0">
                <a:cs typeface="Arial" panose="020B0604020202020204" pitchFamily="34" charset="0"/>
              </a:rPr>
              <a:t>Tell them its not their fault;</a:t>
            </a:r>
          </a:p>
          <a:p>
            <a:pPr marL="342900" indent="-342900" algn="l">
              <a:buFont typeface="Wingdings" panose="05000000000000000000" pitchFamily="2" charset="2"/>
              <a:buChar char="v"/>
            </a:pPr>
            <a:r>
              <a:rPr lang="en-US" sz="2400" dirty="0" smtClean="0">
                <a:cs typeface="Arial" panose="020B0604020202020204" pitchFamily="34" charset="0"/>
              </a:rPr>
              <a:t>Be understanding;</a:t>
            </a:r>
          </a:p>
          <a:p>
            <a:pPr marL="342900" indent="-342900" algn="l">
              <a:buFont typeface="Wingdings" panose="05000000000000000000" pitchFamily="2" charset="2"/>
              <a:buChar char="v"/>
            </a:pPr>
            <a:r>
              <a:rPr lang="en-US" sz="2400" dirty="0" smtClean="0">
                <a:cs typeface="Arial" panose="020B0604020202020204" pitchFamily="34" charset="0"/>
              </a:rPr>
              <a:t>Be patient;</a:t>
            </a:r>
          </a:p>
          <a:p>
            <a:pPr marL="342900" indent="-342900" algn="l">
              <a:buFont typeface="Wingdings" panose="05000000000000000000" pitchFamily="2" charset="2"/>
              <a:buChar char="v"/>
            </a:pPr>
            <a:r>
              <a:rPr lang="en-US" sz="2400" dirty="0" smtClean="0">
                <a:cs typeface="Arial" panose="020B0604020202020204" pitchFamily="34" charset="0"/>
              </a:rPr>
              <a:t>Make them feel safe;</a:t>
            </a:r>
          </a:p>
          <a:p>
            <a:pPr marL="342900" indent="-342900" algn="l">
              <a:buFont typeface="Wingdings" panose="05000000000000000000" pitchFamily="2" charset="2"/>
              <a:buChar char="v"/>
            </a:pPr>
            <a:r>
              <a:rPr lang="en-US" sz="2400" dirty="0" smtClean="0">
                <a:cs typeface="Arial" panose="020B0604020202020204" pitchFamily="34" charset="0"/>
              </a:rPr>
              <a:t>Give advice about what to do;</a:t>
            </a:r>
          </a:p>
          <a:p>
            <a:pPr marL="342900" indent="-342900" algn="l">
              <a:buFont typeface="Wingdings" panose="05000000000000000000" pitchFamily="2" charset="2"/>
              <a:buChar char="v"/>
            </a:pPr>
            <a:r>
              <a:rPr lang="en-US" sz="2400" dirty="0" smtClean="0">
                <a:cs typeface="Arial" panose="020B0604020202020204" pitchFamily="34" charset="0"/>
              </a:rPr>
              <a:t>Story Swap!</a:t>
            </a:r>
          </a:p>
          <a:p>
            <a:pPr marL="342900" indent="-342900" algn="l">
              <a:buFont typeface="Wingdings" panose="05000000000000000000" pitchFamily="2" charset="2"/>
              <a:buChar char="v"/>
            </a:pPr>
            <a:r>
              <a:rPr lang="en-US" sz="2400" dirty="0" smtClean="0">
                <a:cs typeface="Arial" panose="020B0604020202020204" pitchFamily="34" charset="0"/>
              </a:rPr>
              <a:t>Work together to find a solution;</a:t>
            </a:r>
          </a:p>
          <a:p>
            <a:pPr marL="342900" indent="-342900" algn="l">
              <a:buFont typeface="Wingdings" panose="05000000000000000000" pitchFamily="2" charset="2"/>
              <a:buChar char="v"/>
            </a:pPr>
            <a:r>
              <a:rPr lang="en-US" sz="2400" dirty="0" smtClean="0">
                <a:cs typeface="Arial" panose="020B0604020202020204" pitchFamily="34" charset="0"/>
              </a:rPr>
              <a:t>Ask what would make them feel most safe?</a:t>
            </a:r>
          </a:p>
          <a:p>
            <a:endParaRPr lang="en-US" dirty="0"/>
          </a:p>
        </p:txBody>
      </p:sp>
      <p:graphicFrame>
        <p:nvGraphicFramePr>
          <p:cNvPr id="6" name="Content Placeholder 3"/>
          <p:cNvGraphicFramePr>
            <a:graphicFrameLocks noGrp="1"/>
          </p:cNvGraphicFramePr>
          <p:nvPr>
            <p:ph sz="quarter" idx="14"/>
            <p:extLst>
              <p:ext uri="{D42A27DB-BD31-4B8C-83A1-F6EECF244321}">
                <p14:mod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21912447"/>
              </p:ext>
            </p:extLst>
          </p:nvPr>
        </p:nvGraphicFramePr>
        <p:xfrm>
          <a:off x="6203950" y="876300"/>
          <a:ext cx="5976938" cy="5881688"/>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
        <p:nvSpPr>
          <p:cNvPr id="7" name="Right Arrow 6"/>
          <p:cNvSpPr/>
          <p:nvPr/>
        </p:nvSpPr>
        <p:spPr>
          <a:xfrm>
            <a:off x="5795010" y="1331595"/>
            <a:ext cx="1828800" cy="88011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E"/>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Supporting your Child: The Perpetrator</a:t>
            </a:r>
            <a:endParaRPr lang="en-US" dirty="0"/>
          </a:p>
        </p:txBody>
      </p:sp>
      <p:sp>
        <p:nvSpPr>
          <p:cNvPr id="3" name="Content Placeholder 2"/>
          <p:cNvSpPr>
            <a:spLocks noGrp="1"/>
          </p:cNvSpPr>
          <p:nvPr>
            <p:ph sz="quarter" idx="13"/>
          </p:nvPr>
        </p:nvSpPr>
        <p:spPr/>
        <p:txBody>
          <a:bodyPr/>
          <a:lstStyle/>
          <a:p>
            <a:pPr marL="342900" indent="-342900" algn="l">
              <a:buFont typeface="Wingdings" panose="05000000000000000000" pitchFamily="2" charset="2"/>
              <a:buChar char="v"/>
            </a:pPr>
            <a:r>
              <a:rPr lang="en-US" sz="2400" dirty="0" smtClean="0">
                <a:cs typeface="Arial" panose="020B0604020202020204" pitchFamily="34" charset="0"/>
              </a:rPr>
              <a:t>Don’t ignore it;</a:t>
            </a:r>
          </a:p>
          <a:p>
            <a:pPr marL="342900" indent="-342900" algn="l">
              <a:buFont typeface="Wingdings" panose="05000000000000000000" pitchFamily="2" charset="2"/>
              <a:buChar char="v"/>
            </a:pPr>
            <a:r>
              <a:rPr lang="en-US" sz="2400" dirty="0" smtClean="0">
                <a:cs typeface="Arial" panose="020B0604020202020204" pitchFamily="34" charset="0"/>
              </a:rPr>
              <a:t>Don’t panic or get upset;</a:t>
            </a:r>
          </a:p>
          <a:p>
            <a:pPr marL="342900" indent="-342900" algn="l">
              <a:buFont typeface="Wingdings" panose="05000000000000000000" pitchFamily="2" charset="2"/>
              <a:buChar char="v"/>
            </a:pPr>
            <a:r>
              <a:rPr lang="en-US" sz="2400" dirty="0" smtClean="0">
                <a:cs typeface="Arial" panose="020B0604020202020204" pitchFamily="34" charset="0"/>
              </a:rPr>
              <a:t>Don’t label them a ‘bully’;</a:t>
            </a:r>
          </a:p>
          <a:p>
            <a:pPr marL="342900" indent="-342900" algn="l">
              <a:buFont typeface="Wingdings" panose="05000000000000000000" pitchFamily="2" charset="2"/>
              <a:buChar char="v"/>
            </a:pPr>
            <a:r>
              <a:rPr lang="en-US" sz="2400" dirty="0" smtClean="0">
                <a:cs typeface="Arial" panose="020B0604020202020204" pitchFamily="34" charset="0"/>
              </a:rPr>
              <a:t>Tell them their </a:t>
            </a:r>
            <a:r>
              <a:rPr lang="en-US" sz="2400" dirty="0" err="1" smtClean="0">
                <a:cs typeface="Arial" panose="020B0604020202020204" pitchFamily="34" charset="0"/>
              </a:rPr>
              <a:t>behaviour</a:t>
            </a:r>
            <a:r>
              <a:rPr lang="en-US" sz="2400" dirty="0" smtClean="0">
                <a:cs typeface="Arial" panose="020B0604020202020204" pitchFamily="34" charset="0"/>
              </a:rPr>
              <a:t> is not acceptable;</a:t>
            </a:r>
          </a:p>
          <a:p>
            <a:pPr marL="342900" indent="-342900" algn="l">
              <a:buFont typeface="Wingdings" panose="05000000000000000000" pitchFamily="2" charset="2"/>
              <a:buChar char="v"/>
            </a:pPr>
            <a:r>
              <a:rPr lang="en-US" sz="2400" dirty="0" smtClean="0">
                <a:cs typeface="Arial" panose="020B0604020202020204" pitchFamily="34" charset="0"/>
              </a:rPr>
              <a:t>Tell them how serious bullying can be;</a:t>
            </a:r>
          </a:p>
          <a:p>
            <a:pPr marL="342900" indent="-342900" algn="l">
              <a:buFont typeface="Wingdings" panose="05000000000000000000" pitchFamily="2" charset="2"/>
              <a:buChar char="v"/>
            </a:pPr>
            <a:r>
              <a:rPr lang="en-US" sz="2400" dirty="0" smtClean="0">
                <a:cs typeface="Arial" panose="020B0604020202020204" pitchFamily="34" charset="0"/>
              </a:rPr>
              <a:t>Understand why they bully;</a:t>
            </a:r>
          </a:p>
          <a:p>
            <a:pPr marL="342900" indent="-342900" algn="l">
              <a:buFont typeface="Wingdings" panose="05000000000000000000" pitchFamily="2" charset="2"/>
              <a:buChar char="v"/>
            </a:pPr>
            <a:r>
              <a:rPr lang="en-US" sz="2400" dirty="0" smtClean="0">
                <a:cs typeface="Arial" panose="020B0604020202020204" pitchFamily="34" charset="0"/>
              </a:rPr>
              <a:t>Find out if someone else is involved;</a:t>
            </a:r>
          </a:p>
          <a:p>
            <a:pPr marL="342900" indent="-342900" algn="l">
              <a:buFont typeface="Wingdings" panose="05000000000000000000" pitchFamily="2" charset="2"/>
              <a:buChar char="v"/>
            </a:pPr>
            <a:r>
              <a:rPr lang="en-US" sz="2400" dirty="0" smtClean="0">
                <a:cs typeface="Arial" panose="020B0604020202020204" pitchFamily="34" charset="0"/>
              </a:rPr>
              <a:t>Give them plenty of encouragement and support.</a:t>
            </a:r>
          </a:p>
          <a:p>
            <a:endParaRPr lang="en-US" dirty="0"/>
          </a:p>
        </p:txBody>
      </p:sp>
      <p:graphicFrame>
        <p:nvGraphicFramePr>
          <p:cNvPr id="5" name="Content Placeholder 3"/>
          <p:cNvGraphicFramePr>
            <a:graphicFrameLocks noGrp="1"/>
          </p:cNvGraphicFramePr>
          <p:nvPr>
            <p:ph sz="quarter" idx="14"/>
            <p:extLst>
              <p:ext uri="{D42A27DB-BD31-4B8C-83A1-F6EECF244321}">
                <p14:mod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233032947"/>
              </p:ext>
            </p:extLst>
          </p:nvPr>
        </p:nvGraphicFramePr>
        <p:xfrm>
          <a:off x="6203950" y="876300"/>
          <a:ext cx="5976938" cy="5881688"/>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
        <p:nvSpPr>
          <p:cNvPr id="6" name="Right Arrow 5"/>
          <p:cNvSpPr/>
          <p:nvPr/>
        </p:nvSpPr>
        <p:spPr>
          <a:xfrm>
            <a:off x="5852160" y="3314700"/>
            <a:ext cx="1828800" cy="88011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E"/>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Supporting your Child: The Bystander</a:t>
            </a:r>
            <a:endParaRPr lang="en-US" dirty="0"/>
          </a:p>
        </p:txBody>
      </p:sp>
      <p:sp>
        <p:nvSpPr>
          <p:cNvPr id="3" name="Content Placeholder 2"/>
          <p:cNvSpPr>
            <a:spLocks noGrp="1"/>
          </p:cNvSpPr>
          <p:nvPr>
            <p:ph sz="quarter" idx="13"/>
          </p:nvPr>
        </p:nvSpPr>
        <p:spPr/>
        <p:txBody>
          <a:bodyPr/>
          <a:lstStyle/>
          <a:p>
            <a:pPr marL="342900" indent="-342900" algn="l">
              <a:buFont typeface="Wingdings" panose="05000000000000000000" pitchFamily="2" charset="2"/>
              <a:buChar char="v"/>
            </a:pPr>
            <a:r>
              <a:rPr lang="en-US" sz="2400" dirty="0" smtClean="0">
                <a:cs typeface="Arial" panose="020B0604020202020204" pitchFamily="34" charset="0"/>
              </a:rPr>
              <a:t>Even as a bystander, a child can be affected;</a:t>
            </a:r>
          </a:p>
          <a:p>
            <a:pPr marL="342900" indent="-342900" algn="l">
              <a:buFont typeface="Wingdings" panose="05000000000000000000" pitchFamily="2" charset="2"/>
              <a:buChar char="v"/>
            </a:pPr>
            <a:endParaRPr lang="en-US" sz="2400" dirty="0" smtClean="0">
              <a:cs typeface="Arial" panose="020B0604020202020204" pitchFamily="34" charset="0"/>
            </a:endParaRPr>
          </a:p>
          <a:p>
            <a:pPr marL="342900" indent="-342900" algn="l">
              <a:buFont typeface="Wingdings" panose="05000000000000000000" pitchFamily="2" charset="2"/>
              <a:buChar char="v"/>
            </a:pPr>
            <a:r>
              <a:rPr lang="en-US" sz="2400" dirty="0" smtClean="0">
                <a:cs typeface="Arial" panose="020B0604020202020204" pitchFamily="34" charset="0"/>
              </a:rPr>
              <a:t>They may not understand what they are witnessing or why their peers are bullying or being bullied;</a:t>
            </a:r>
          </a:p>
          <a:p>
            <a:pPr marL="342900" indent="-342900" algn="l">
              <a:buFont typeface="Wingdings" panose="05000000000000000000" pitchFamily="2" charset="2"/>
              <a:buChar char="v"/>
            </a:pPr>
            <a:endParaRPr lang="en-US" sz="2400" dirty="0" smtClean="0">
              <a:cs typeface="Arial" panose="020B0604020202020204" pitchFamily="34" charset="0"/>
            </a:endParaRPr>
          </a:p>
          <a:p>
            <a:pPr marL="342900" indent="-342900" algn="l">
              <a:buFont typeface="Wingdings" panose="05000000000000000000" pitchFamily="2" charset="2"/>
              <a:buChar char="v"/>
            </a:pPr>
            <a:r>
              <a:rPr lang="en-US" sz="2400" dirty="0" smtClean="0">
                <a:cs typeface="Arial" panose="020B0604020202020204" pitchFamily="34" charset="0"/>
              </a:rPr>
              <a:t>They may not know how to help or how to stop it;</a:t>
            </a:r>
          </a:p>
          <a:p>
            <a:pPr marL="342900" indent="-342900" algn="l">
              <a:buFont typeface="Wingdings" panose="05000000000000000000" pitchFamily="2" charset="2"/>
              <a:buChar char="v"/>
            </a:pPr>
            <a:endParaRPr lang="en-US" sz="2400" dirty="0" smtClean="0">
              <a:cs typeface="Arial" panose="020B0604020202020204" pitchFamily="34" charset="0"/>
            </a:endParaRPr>
          </a:p>
          <a:p>
            <a:pPr marL="342900" indent="-342900" algn="l">
              <a:buFont typeface="Wingdings" panose="05000000000000000000" pitchFamily="2" charset="2"/>
              <a:buChar char="v"/>
            </a:pPr>
            <a:r>
              <a:rPr lang="en-US" sz="2400" dirty="0" smtClean="0">
                <a:cs typeface="Arial" panose="020B0604020202020204" pitchFamily="34" charset="0"/>
              </a:rPr>
              <a:t>Talk to them - help them to understand why children act in this way and what they can do to help the victim and the perpetrator</a:t>
            </a:r>
            <a:r>
              <a:rPr lang="en-US" sz="2400" dirty="0" smtClean="0">
                <a:cs typeface="Arial" panose="020B0604020202020204" pitchFamily="34" charset="0"/>
              </a:rPr>
              <a:t>.</a:t>
            </a:r>
            <a:endParaRPr lang="en-US" sz="2400" dirty="0" smtClean="0">
              <a:cs typeface="Arial" panose="020B0604020202020204" pitchFamily="34" charset="0"/>
            </a:endParaRPr>
          </a:p>
        </p:txBody>
      </p:sp>
      <p:graphicFrame>
        <p:nvGraphicFramePr>
          <p:cNvPr id="5" name="Content Placeholder 3"/>
          <p:cNvGraphicFramePr>
            <a:graphicFrameLocks noGrp="1"/>
          </p:cNvGraphicFramePr>
          <p:nvPr>
            <p:ph sz="quarter" idx="14"/>
            <p:extLst>
              <p:ext uri="{D42A27DB-BD31-4B8C-83A1-F6EECF244321}">
                <p14:mod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724303541"/>
              </p:ext>
            </p:extLst>
          </p:nvPr>
        </p:nvGraphicFramePr>
        <p:xfrm>
          <a:off x="6203950" y="876300"/>
          <a:ext cx="5976938" cy="5881688"/>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
        <p:nvSpPr>
          <p:cNvPr id="6" name="Right Arrow 5"/>
          <p:cNvSpPr/>
          <p:nvPr/>
        </p:nvSpPr>
        <p:spPr>
          <a:xfrm>
            <a:off x="5863590" y="5412105"/>
            <a:ext cx="1828800" cy="88011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E"/>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Supporting your Child</a:t>
            </a:r>
            <a:endParaRPr lang="en-US" dirty="0"/>
          </a:p>
        </p:txBody>
      </p:sp>
      <p:sp>
        <p:nvSpPr>
          <p:cNvPr id="5" name="Text Placeholder 4"/>
          <p:cNvSpPr>
            <a:spLocks noGrp="1"/>
          </p:cNvSpPr>
          <p:nvPr>
            <p:ph type="body" sz="quarter" idx="10"/>
          </p:nvPr>
        </p:nvSpPr>
        <p:spPr/>
        <p:txBody>
          <a:bodyPr/>
          <a:lstStyle/>
          <a:p>
            <a:r>
              <a:rPr lang="en-US" sz="2400" dirty="0" smtClean="0"/>
              <a:t>Exercise 1: Role Play</a:t>
            </a:r>
            <a:endParaRPr lang="el-GR" sz="2400" dirty="0"/>
          </a:p>
        </p:txBody>
      </p:sp>
      <p:sp>
        <p:nvSpPr>
          <p:cNvPr id="7" name="Content Placeholder 9"/>
          <p:cNvSpPr>
            <a:spLocks noGrp="1"/>
          </p:cNvSpPr>
          <p:nvPr>
            <p:ph sz="quarter" idx="11"/>
          </p:nvPr>
        </p:nvSpPr>
        <p:spPr>
          <a:xfrm>
            <a:off x="0" y="1462684"/>
            <a:ext cx="12192000" cy="1611985"/>
          </a:xfrm>
          <a:solidFill>
            <a:schemeClr val="accent1">
              <a:lumMod val="20000"/>
              <a:lumOff val="80000"/>
            </a:schemeClr>
          </a:solidFill>
        </p:spPr>
        <p:style>
          <a:lnRef idx="2">
            <a:schemeClr val="accent5"/>
          </a:lnRef>
          <a:fillRef idx="1">
            <a:schemeClr val="lt1"/>
          </a:fillRef>
          <a:effectRef idx="0">
            <a:schemeClr val="accent5"/>
          </a:effectRef>
          <a:fontRef idx="minor">
            <a:schemeClr val="dk1"/>
          </a:fontRef>
        </p:style>
        <p:txBody>
          <a:bodyPr/>
          <a:lstStyle/>
          <a:p>
            <a:pPr algn="l"/>
            <a:r>
              <a:rPr lang="en-IE" b="0" dirty="0"/>
              <a:t>Alison is 13 and had begged her parents for a Facebook account for two years. Finally, her parents allowed her to create an account, provided she "friended" them. One day her dad walks by as </a:t>
            </a:r>
            <a:r>
              <a:rPr lang="en-IE" b="0" dirty="0" smtClean="0"/>
              <a:t>Alison </a:t>
            </a:r>
            <a:r>
              <a:rPr lang="en-IE" b="0" dirty="0"/>
              <a:t>is on her laptop. He doesn’t recognize the Facebook account she has up, and she appears to be commenting on an inappropriate, embarrassing picture of a classmate</a:t>
            </a:r>
            <a:r>
              <a:rPr lang="en-IE" b="0" dirty="0" smtClean="0"/>
              <a:t>. In pairs, take turn acting out the role of Alison and the 3 parental responses mentioned below:</a:t>
            </a:r>
            <a:endParaRPr lang="el-GR" b="0" dirty="0"/>
          </a:p>
        </p:txBody>
      </p:sp>
      <p:sp>
        <p:nvSpPr>
          <p:cNvPr id="8" name="Text Placeholder 17"/>
          <p:cNvSpPr txBox="1">
            <a:spLocks/>
          </p:cNvSpPr>
          <p:nvPr/>
        </p:nvSpPr>
        <p:spPr>
          <a:xfrm>
            <a:off x="0" y="3050963"/>
            <a:ext cx="12192000" cy="3807037"/>
          </a:xfrm>
          <a:prstGeom prst="rect">
            <a:avLst/>
          </a:prstGeom>
        </p:spPr>
        <p:style>
          <a:lnRef idx="2">
            <a:schemeClr val="dk1"/>
          </a:lnRef>
          <a:fillRef idx="1">
            <a:schemeClr val="lt1"/>
          </a:fillRef>
          <a:effectRef idx="0">
            <a:schemeClr val="dk1"/>
          </a:effectRef>
          <a:fontRef idx="minor">
            <a:schemeClr val="dk1"/>
          </a:fontRef>
        </p:style>
        <p:txBody>
          <a:bodyPr vert="horz" lIns="54000" tIns="54000" rIns="54000" bIns="54000" rtlCol="0">
            <a:noAutofit/>
          </a:bodyPr>
          <a:lstStyle/>
          <a:p>
            <a:pPr marL="342900" marR="0" lvl="0" indent="-342900" algn="l" defTabSz="914400" rtl="0" eaLnBrk="1" fontAlgn="auto" latinLnBrk="0" hangingPunct="1">
              <a:lnSpc>
                <a:spcPct val="90000"/>
              </a:lnSpc>
              <a:spcBef>
                <a:spcPts val="1000"/>
              </a:spcBef>
              <a:spcAft>
                <a:spcPts val="0"/>
              </a:spcAft>
              <a:buClrTx/>
              <a:buSzTx/>
              <a:buFont typeface="Wingdings" panose="05000000000000000000" pitchFamily="2" charset="2"/>
              <a:buChar char="v"/>
              <a:tabLst/>
              <a:defRPr/>
            </a:pPr>
            <a:r>
              <a:rPr kumimoji="0" lang="en-IE" sz="2200" b="1" i="0" u="none" strike="noStrike" kern="1200" cap="none" spc="0" normalizeH="0" baseline="0" noProof="0" smtClean="0">
                <a:ln>
                  <a:noFill/>
                </a:ln>
                <a:solidFill>
                  <a:schemeClr val="dk1"/>
                </a:solidFill>
                <a:effectLst/>
                <a:uLnTx/>
                <a:uFillTx/>
                <a:latin typeface="+mn-lt"/>
                <a:ea typeface="+mn-ea"/>
                <a:cs typeface="+mn-cs"/>
              </a:rPr>
              <a:t>Parental Response A: </a:t>
            </a:r>
            <a:r>
              <a:rPr kumimoji="0" lang="en-IE" sz="2200" b="0" i="0" u="none" strike="noStrike" kern="1200" cap="none" spc="0" normalizeH="0" baseline="0" noProof="0" smtClean="0">
                <a:ln>
                  <a:noFill/>
                </a:ln>
                <a:solidFill>
                  <a:schemeClr val="dk1"/>
                </a:solidFill>
                <a:effectLst/>
                <a:uLnTx/>
                <a:uFillTx/>
                <a:latin typeface="+mn-lt"/>
                <a:ea typeface="+mn-ea"/>
                <a:cs typeface="+mn-cs"/>
              </a:rPr>
              <a:t>Alison's father walks over and closes the laptop. She jumps up and yells, “What are you doing?! ” He yells back and proceeds to ground her from using the computer for a month.</a:t>
            </a:r>
          </a:p>
          <a:p>
            <a:pPr marL="342900" marR="0" lvl="0" indent="-342900" algn="l" defTabSz="914400" rtl="0" eaLnBrk="1" fontAlgn="auto" latinLnBrk="0" hangingPunct="1">
              <a:lnSpc>
                <a:spcPct val="90000"/>
              </a:lnSpc>
              <a:spcBef>
                <a:spcPts val="1000"/>
              </a:spcBef>
              <a:spcAft>
                <a:spcPts val="0"/>
              </a:spcAft>
              <a:buClrTx/>
              <a:buSzTx/>
              <a:buFont typeface="Wingdings" panose="05000000000000000000" pitchFamily="2" charset="2"/>
              <a:buChar char="v"/>
              <a:tabLst/>
              <a:defRPr/>
            </a:pPr>
            <a:r>
              <a:rPr kumimoji="0" lang="en-IE" sz="2200" b="1" i="0" u="none" strike="noStrike" kern="1200" cap="none" spc="0" normalizeH="0" baseline="0" noProof="0" smtClean="0">
                <a:ln>
                  <a:noFill/>
                </a:ln>
                <a:solidFill>
                  <a:schemeClr val="dk1"/>
                </a:solidFill>
                <a:effectLst/>
                <a:uLnTx/>
                <a:uFillTx/>
                <a:latin typeface="+mn-lt"/>
                <a:ea typeface="+mn-ea"/>
                <a:cs typeface="+mn-cs"/>
              </a:rPr>
              <a:t>Parental Response B: </a:t>
            </a:r>
            <a:r>
              <a:rPr kumimoji="0" lang="en-IE" sz="2200" b="0" i="0" u="none" strike="noStrike" kern="1200" cap="none" spc="0" normalizeH="0" baseline="0" noProof="0" smtClean="0">
                <a:ln>
                  <a:noFill/>
                </a:ln>
                <a:solidFill>
                  <a:schemeClr val="dk1"/>
                </a:solidFill>
                <a:effectLst/>
                <a:uLnTx/>
                <a:uFillTx/>
                <a:latin typeface="+mn-lt"/>
                <a:ea typeface="+mn-ea"/>
                <a:cs typeface="+mn-cs"/>
              </a:rPr>
              <a:t>Alison's father sits down and asks her what she's doing on Facebook, but Alison moves to close the laptop. He lets it go and later checks her Facebook page, which doesn't seem to contain any insulting comments about her classmate's picture. </a:t>
            </a:r>
          </a:p>
          <a:p>
            <a:pPr marL="342900" marR="0" lvl="0" indent="-342900" algn="l" defTabSz="914400" rtl="0" eaLnBrk="1" fontAlgn="auto" latinLnBrk="0" hangingPunct="1">
              <a:lnSpc>
                <a:spcPct val="90000"/>
              </a:lnSpc>
              <a:spcBef>
                <a:spcPts val="1000"/>
              </a:spcBef>
              <a:spcAft>
                <a:spcPts val="0"/>
              </a:spcAft>
              <a:buClrTx/>
              <a:buSzTx/>
              <a:buFont typeface="Wingdings" panose="05000000000000000000" pitchFamily="2" charset="2"/>
              <a:buChar char="v"/>
              <a:tabLst/>
              <a:defRPr/>
            </a:pPr>
            <a:r>
              <a:rPr kumimoji="0" lang="en-IE" sz="2200" b="1" i="0" u="none" strike="noStrike" kern="1200" cap="none" spc="0" normalizeH="0" baseline="0" noProof="0" smtClean="0">
                <a:ln>
                  <a:noFill/>
                </a:ln>
                <a:solidFill>
                  <a:schemeClr val="dk1"/>
                </a:solidFill>
                <a:effectLst/>
                <a:uLnTx/>
                <a:uFillTx/>
                <a:latin typeface="+mn-lt"/>
                <a:ea typeface="+mn-ea"/>
                <a:cs typeface="+mn-cs"/>
              </a:rPr>
              <a:t>Parental Response C: </a:t>
            </a:r>
            <a:r>
              <a:rPr kumimoji="0" lang="en-IE" sz="2200" b="0" i="0" u="none" strike="noStrike" kern="1200" cap="none" spc="0" normalizeH="0" baseline="0" noProof="0" smtClean="0">
                <a:ln>
                  <a:noFill/>
                </a:ln>
                <a:solidFill>
                  <a:schemeClr val="dk1"/>
                </a:solidFill>
                <a:effectLst/>
                <a:uLnTx/>
                <a:uFillTx/>
                <a:latin typeface="+mn-lt"/>
                <a:ea typeface="+mn-ea"/>
                <a:cs typeface="+mn-cs"/>
              </a:rPr>
              <a:t>Alison's father sits down and asks her what she's doing on Facebook. Alison moves to close the laptop, but her father reminds her about the rules they have for Facebook.  They look at the page together, including Alison's unfinished comment about her classmate's photo. Alison insists she is not doing anything wrong, but her father asks her to think about how she would feel if someone posted an embarrassing picture of her on Facebook — and others posted mean comments about it. </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IE" sz="2200" b="0" i="0" u="none" strike="noStrike" kern="1200" cap="none" spc="0" normalizeH="0" baseline="0" noProof="0" dirty="0">
              <a:ln>
                <a:noFill/>
              </a:ln>
              <a:solidFill>
                <a:schemeClr val="dk1"/>
              </a:solidFill>
              <a:effectLst/>
              <a:uLnTx/>
              <a:uFillTx/>
              <a:latin typeface="+mn-lt"/>
              <a:ea typeface="+mn-ea"/>
              <a:cs typeface="+mn-cs"/>
            </a:endParaRPr>
          </a:p>
        </p:txBody>
      </p:sp>
    </p:spTree>
  </p:cSld>
  <p:clrMapOvr>
    <a:masterClrMapping/>
  </p:clrMapOvr>
</p:sld>
</file>

<file path=ppt/tags/tag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ARTICULATE_PROJECT_OPEN" val="0"/>
</p:tagLst>
</file>

<file path=ppt/theme/theme1.xml><?xml version="1.0" encoding="utf-8"?>
<a:theme xmlns:a="http://schemas.openxmlformats.org/drawingml/2006/main" name="CARDET Course template">
  <a:themeElements>
    <a:clrScheme name="ComBuS">
      <a:dk1>
        <a:srgbClr val="0A1652"/>
      </a:dk1>
      <a:lt1>
        <a:srgbClr val="F2F2F2"/>
      </a:lt1>
      <a:dk2>
        <a:srgbClr val="EAC3F3"/>
      </a:dk2>
      <a:lt2>
        <a:srgbClr val="F2F2F2"/>
      </a:lt2>
      <a:accent1>
        <a:srgbClr val="ED145A"/>
      </a:accent1>
      <a:accent2>
        <a:srgbClr val="601872"/>
      </a:accent2>
      <a:accent3>
        <a:srgbClr val="00AEEF"/>
      </a:accent3>
      <a:accent4>
        <a:srgbClr val="F7941E"/>
      </a:accent4>
      <a:accent5>
        <a:srgbClr val="1F4E79"/>
      </a:accent5>
      <a:accent6>
        <a:srgbClr val="BFBFBF"/>
      </a:accent6>
      <a:hlink>
        <a:srgbClr val="00ADBB"/>
      </a:hlink>
      <a:folHlink>
        <a:srgbClr val="00ADBB"/>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a="http://schemas.openxmlformats.org/drawingml/2006/main" xmlns="" name="Office Theme" id="{62F939B6-93AF-4DB8-9C6B-D6C7DFDC589F}" vid="{4A3C46E8-61CC-4603-A589-7422A47A8E4A}"/>
    </a:ext>
  </a:extLst>
</a:theme>
</file>

<file path=ppt/theme/theme2.xml><?xml version="1.0" encoding="utf-8"?>
<a:theme xmlns:a="http://schemas.openxmlformats.org/drawingml/2006/main" name="CARDET Course template - Cover page">
  <a:themeElements>
    <a:clrScheme name="Cardet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a="http://schemas.openxmlformats.org/drawingml/2006/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a="http://schemas.openxmlformats.org/drawingml/2006/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a="http://schemas.openxmlformats.org/drawingml/2006/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1206</TotalTime>
  <Words>8290</Words>
  <Application>Microsoft Macintosh PowerPoint</Application>
  <PresentationFormat>Custom</PresentationFormat>
  <Paragraphs>433</Paragraphs>
  <Slides>28</Slides>
  <Notes>24</Notes>
  <HiddenSlides>0</HiddenSlides>
  <MMClips>0</MMClips>
  <ScaleCrop>false</ScaleCrop>
  <HeadingPairs>
    <vt:vector size="4" baseType="variant">
      <vt:variant>
        <vt:lpstr>Design Template</vt:lpstr>
      </vt:variant>
      <vt:variant>
        <vt:i4>2</vt:i4>
      </vt:variant>
      <vt:variant>
        <vt:lpstr>Slide Titles</vt:lpstr>
      </vt:variant>
      <vt:variant>
        <vt:i4>28</vt:i4>
      </vt:variant>
    </vt:vector>
  </HeadingPairs>
  <TitlesOfParts>
    <vt:vector size="30" baseType="lpstr">
      <vt:lpstr>CARDET Course template</vt:lpstr>
      <vt:lpstr>CARDET Course template - Cover page</vt:lpstr>
      <vt:lpstr>  Anti-Bullying Tools and Resources for Parents: Protect Your Children and Support Safe Schools</vt:lpstr>
      <vt:lpstr>Introduction</vt:lpstr>
      <vt:lpstr>Introduction</vt:lpstr>
      <vt:lpstr>Reacting to Bullying</vt:lpstr>
      <vt:lpstr>Supporting your Child</vt:lpstr>
      <vt:lpstr>Supporting your Child: The Victim</vt:lpstr>
      <vt:lpstr>Supporting your Child: The Perpetrator</vt:lpstr>
      <vt:lpstr>Supporting your Child: The Bystander</vt:lpstr>
      <vt:lpstr>Supporting your Child</vt:lpstr>
      <vt:lpstr>Supporting your Child</vt:lpstr>
      <vt:lpstr>Focus on Cyberbullying</vt:lpstr>
      <vt:lpstr>Focus on Cyberbullying</vt:lpstr>
      <vt:lpstr>Focus on Cyberbullying</vt:lpstr>
      <vt:lpstr>Focus on Cyberbullying</vt:lpstr>
      <vt:lpstr>Introduction to New Social Media Platforms</vt:lpstr>
      <vt:lpstr>Introduction to WhatsApp</vt:lpstr>
      <vt:lpstr>Introduction to Instagram</vt:lpstr>
      <vt:lpstr>Introduction to SnapChat</vt:lpstr>
      <vt:lpstr>Introduction to Tinder</vt:lpstr>
      <vt:lpstr>Introduction to Tumblr.</vt:lpstr>
      <vt:lpstr>Monitoring Social Media Use</vt:lpstr>
      <vt:lpstr>Keeping your child safe online </vt:lpstr>
      <vt:lpstr>Dealing with Cyberbullying</vt:lpstr>
      <vt:lpstr>Dealing with Cyberbullying</vt:lpstr>
      <vt:lpstr>Dealing with Cyberbullying</vt:lpstr>
      <vt:lpstr>References</vt:lpstr>
      <vt:lpstr>References</vt:lpstr>
      <vt:lpstr>Slide 28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2Fast4u</dc:creator>
  <cp:lastModifiedBy>Joanna Charalambous</cp:lastModifiedBy>
  <cp:revision>25</cp:revision>
  <dcterms:created xsi:type="dcterms:W3CDTF">2016-09-27T09:33:23Z</dcterms:created>
  <dcterms:modified xsi:type="dcterms:W3CDTF">2016-09-27T10:11:31Z</dcterms:modified>
</cp:coreProperties>
</file>