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Lst>
  <p:notesMasterIdLst>
    <p:notesMasterId r:id="rId8"/>
  </p:notesMasterIdLst>
  <p:handoutMasterIdLst>
    <p:handoutMasterId r:id="rId9"/>
  </p:handoutMasterIdLst>
  <p:sldIdLst>
    <p:sldId id="256" r:id="rId3"/>
    <p:sldId id="263" r:id="rId4"/>
    <p:sldId id="262" r:id="rId5"/>
    <p:sldId id="261" r:id="rId6"/>
    <p:sldId id="259" r:id="rId7"/>
  </p:sldIdLst>
  <p:sldSz cx="12192000" cy="6858000"/>
  <p:notesSz cx="6858000" cy="9144000"/>
  <p:custDataLst>
    <p:tags r:id="rId10"/>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145E"/>
    <a:srgbClr val="FACADB"/>
    <a:srgbClr val="F488AF"/>
    <a:srgbClr val="1F4E83"/>
    <a:srgbClr val="1F4E79"/>
    <a:srgbClr val="CAE6E8"/>
    <a:srgbClr val="F9F9F9"/>
    <a:srgbClr val="A2D2D6"/>
    <a:srgbClr val="00ADBB"/>
    <a:srgbClr val="DDE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43" autoAdjust="0"/>
    <p:restoredTop sz="80935" autoAdjust="0"/>
  </p:normalViewPr>
  <p:slideViewPr>
    <p:cSldViewPr snapToGrid="0">
      <p:cViewPr varScale="1">
        <p:scale>
          <a:sx n="60" d="100"/>
          <a:sy n="60" d="100"/>
        </p:scale>
        <p:origin x="1164" y="6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tags" Target="tags/tag1.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pPr/>
              <a:t>3/11/2016</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pPr/>
              <a:t>‹#›</a:t>
            </a:fld>
            <a:endParaRPr lang="el-GR"/>
          </a:p>
        </p:txBody>
      </p:sp>
    </p:spTree>
    <p:extLst>
      <p:ext uri="{BB962C8B-B14F-4D97-AF65-F5344CB8AC3E}">
        <p14:creationId xmlns:p14="http://schemas.microsoft.com/office/powerpoint/2010/main" val="2035116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pPr/>
              <a:t>3/11/2016</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pPr/>
              <a:t>‹#›</a:t>
            </a:fld>
            <a:endParaRPr lang="el-GR"/>
          </a:p>
        </p:txBody>
      </p:sp>
    </p:spTree>
    <p:extLst>
      <p:ext uri="{BB962C8B-B14F-4D97-AF65-F5344CB8AC3E}">
        <p14:creationId xmlns:p14="http://schemas.microsoft.com/office/powerpoint/2010/main" val="369328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sz="1200" u="sng" kern="1200" dirty="0" smtClean="0">
                <a:solidFill>
                  <a:schemeClr val="tx1"/>
                </a:solidFill>
                <a:latin typeface="+mn-lt"/>
                <a:ea typeface="+mn-ea"/>
                <a:cs typeface="+mn-cs"/>
              </a:rPr>
              <a:t>Σημειώσεις</a:t>
            </a:r>
            <a:r>
              <a:rPr lang="en-US" sz="1200" kern="1200" dirty="0" smtClean="0">
                <a:solidFill>
                  <a:schemeClr val="tx1"/>
                </a:solidFill>
                <a:latin typeface="+mn-lt"/>
                <a:ea typeface="+mn-ea"/>
                <a:cs typeface="+mn-cs"/>
              </a:rPr>
              <a:t>: </a:t>
            </a:r>
            <a:r>
              <a:rPr lang="el-GR" sz="1200" kern="1200" dirty="0" smtClean="0">
                <a:solidFill>
                  <a:schemeClr val="tx1"/>
                </a:solidFill>
                <a:latin typeface="+mn-lt"/>
                <a:ea typeface="+mn-ea"/>
                <a:cs typeface="+mn-cs"/>
              </a:rPr>
              <a:t>Ο ομιλητής εξηγεί ότι</a:t>
            </a:r>
            <a:r>
              <a:rPr lang="el-GR" sz="1200" kern="1200" baseline="0" dirty="0" smtClean="0">
                <a:solidFill>
                  <a:schemeClr val="tx1"/>
                </a:solidFill>
                <a:latin typeface="+mn-lt"/>
                <a:ea typeface="+mn-ea"/>
                <a:cs typeface="+mn-cs"/>
              </a:rPr>
              <a:t> η αποτελεσματική αποτροπή μπορεί να </a:t>
            </a:r>
            <a:r>
              <a:rPr lang="el-GR" sz="1200" kern="1200" baseline="0" smtClean="0">
                <a:solidFill>
                  <a:schemeClr val="tx1"/>
                </a:solidFill>
                <a:latin typeface="+mn-lt"/>
                <a:ea typeface="+mn-ea"/>
                <a:cs typeface="+mn-cs"/>
              </a:rPr>
              <a:t>επιτευχθεί μέσω της</a:t>
            </a:r>
            <a:r>
              <a:rPr lang="en-US" sz="1200" smtClean="0"/>
              <a:t>:</a:t>
            </a:r>
            <a:endParaRPr lang="en-US" sz="1200" dirty="0" smtClean="0"/>
          </a:p>
          <a:p>
            <a:pPr marL="457200" indent="-457200">
              <a:buAutoNum type="arabicParenBoth"/>
            </a:pPr>
            <a:r>
              <a:rPr lang="el-GR" sz="1200" dirty="0" smtClean="0"/>
              <a:t>Διαμόρφωσης</a:t>
            </a:r>
            <a:r>
              <a:rPr lang="el-GR" sz="1200" baseline="0" dirty="0" smtClean="0"/>
              <a:t> ενός υποστηρικτικού και ασφαλούς περιβάλλοντος στην τάξη/σχολείο</a:t>
            </a:r>
            <a:endParaRPr lang="en-US" sz="1200" dirty="0" smtClean="0"/>
          </a:p>
          <a:p>
            <a:pPr marL="457200" indent="-457200">
              <a:buFont typeface="Arial" panose="020B0604020202020204" pitchFamily="34" charset="0"/>
              <a:buAutoNum type="arabicParenBoth"/>
            </a:pPr>
            <a:r>
              <a:rPr lang="el-GR" sz="1200" dirty="0" smtClean="0"/>
              <a:t>Διαδικτυακής ασφάλειας και</a:t>
            </a:r>
            <a:r>
              <a:rPr lang="el-GR" sz="1200" baseline="0" dirty="0" smtClean="0"/>
              <a:t> γνώσης των πλέον συνηθισμένων ιστοσελίδων που επισκέπτονται τα παιδιά</a:t>
            </a:r>
            <a:endParaRPr lang="en-US" sz="1200" dirty="0" smtClean="0"/>
          </a:p>
          <a:p>
            <a:pPr marL="457200" indent="-457200">
              <a:buFont typeface="Arial" panose="020B0604020202020204" pitchFamily="34" charset="0"/>
              <a:buNone/>
            </a:pPr>
            <a:r>
              <a:rPr lang="el-GR" sz="1200" dirty="0" smtClean="0"/>
              <a:t>Οι πτυχές αυτές θα ερευνηθούν</a:t>
            </a:r>
            <a:r>
              <a:rPr lang="el-GR" sz="1200" baseline="0" dirty="0" smtClean="0"/>
              <a:t> στις ακόλουθες διαφάνειες</a:t>
            </a:r>
            <a:r>
              <a:rPr lang="en-US" sz="1200" dirty="0" smtClean="0"/>
              <a:t>.</a:t>
            </a:r>
          </a:p>
          <a:p>
            <a:endParaRPr lang="en-US"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2</a:t>
            </a:fld>
            <a:endParaRPr lang="el-GR"/>
          </a:p>
        </p:txBody>
      </p:sp>
    </p:spTree>
    <p:extLst>
      <p:ext uri="{BB962C8B-B14F-4D97-AF65-F5344CB8AC3E}">
        <p14:creationId xmlns:p14="http://schemas.microsoft.com/office/powerpoint/2010/main" val="768852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 κάποιες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3</a:t>
            </a:fld>
            <a:endParaRPr lang="el-GR"/>
          </a:p>
        </p:txBody>
      </p:sp>
    </p:spTree>
    <p:extLst>
      <p:ext uri="{BB962C8B-B14F-4D97-AF65-F5344CB8AC3E}">
        <p14:creationId xmlns:p14="http://schemas.microsoft.com/office/powerpoint/2010/main" val="2872733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baseline="0" dirty="0" smtClean="0"/>
              <a:t>Ανακτηθέν από</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[1]: http://</a:t>
            </a:r>
            <a:r>
              <a:rPr lang="en-US" baseline="0" dirty="0" err="1" smtClean="0"/>
              <a:t>www.bullying.co.uk/cyberbullying/how</a:t>
            </a:r>
            <a:r>
              <a:rPr lang="en-US" baseline="0" dirty="0" smtClean="0"/>
              <a:t>-to-stay-safe-online/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[2]: </a:t>
            </a:r>
            <a:r>
              <a:rPr lang="en-US" baseline="0" dirty="0" err="1" smtClean="0"/>
              <a:t>http://www.safekids.com/tips-to-stop-cyberbullying</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4</a:t>
            </a:fld>
            <a:endParaRPr lang="el-GR"/>
          </a:p>
        </p:txBody>
      </p:sp>
    </p:spTree>
    <p:extLst>
      <p:ext uri="{BB962C8B-B14F-4D97-AF65-F5344CB8AC3E}">
        <p14:creationId xmlns:p14="http://schemas.microsoft.com/office/powerpoint/2010/main" val="3517763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Πατήστε εδώ για να προσθέσετε κάποιες παρατηρήσεις</a:t>
            </a:r>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5</a:t>
            </a:fld>
            <a:endParaRPr lang="el-GR"/>
          </a:p>
        </p:txBody>
      </p:sp>
    </p:spTree>
    <p:extLst>
      <p:ext uri="{BB962C8B-B14F-4D97-AF65-F5344CB8AC3E}">
        <p14:creationId xmlns:p14="http://schemas.microsoft.com/office/powerpoint/2010/main" val="3481961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3" name="Text Placeholder 12"/>
          <p:cNvSpPr>
            <a:spLocks noGrp="1"/>
          </p:cNvSpPr>
          <p:nvPr>
            <p:ph type="body" sz="quarter" idx="11" hasCustomPrompt="1"/>
          </p:nvPr>
        </p:nvSpPr>
        <p:spPr>
          <a:xfrm>
            <a:off x="0" y="881743"/>
            <a:ext cx="12192000" cy="5890532"/>
          </a:xfrm>
        </p:spPr>
        <p:txBody>
          <a:bodyPr/>
          <a:lstStyle>
            <a:lvl1pPr>
              <a:defRPr sz="2200" baseline="0">
                <a:latin typeface="Calibri" panose="020F0502020204030204" pitchFamily="34" charset="0"/>
              </a:defRPr>
            </a:lvl1pPr>
          </a:lstStyle>
          <a:p>
            <a:pPr lvl="0"/>
            <a:r>
              <a:rPr lang="en-US" dirty="0" smtClean="0"/>
              <a:t>Content goes here</a:t>
            </a:r>
            <a:endParaRPr lang="el-GR" dirty="0"/>
          </a:p>
        </p:txBody>
      </p:sp>
    </p:spTree>
    <p:extLst>
      <p:ext uri="{BB962C8B-B14F-4D97-AF65-F5344CB8AC3E}">
        <p14:creationId xmlns:p14="http://schemas.microsoft.com/office/powerpoint/2010/main" val="21698501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1462684"/>
            <a:ext cx="12192000" cy="4274087"/>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Tree>
    <p:extLst>
      <p:ext uri="{BB962C8B-B14F-4D97-AF65-F5344CB8AC3E}">
        <p14:creationId xmlns:p14="http://schemas.microsoft.com/office/powerpoint/2010/main" val="106081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ub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1" y="1476374"/>
            <a:ext cx="5976000" cy="52959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4"/>
            <a:ext cx="5976000" cy="3750381"/>
          </a:xfrm>
          <a:effectLst/>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4"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213442446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8"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6"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885600"/>
            <a:ext cx="5976000" cy="4160533"/>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1054961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1" name="Content Placeholder 5"/>
          <p:cNvSpPr>
            <a:spLocks noGrp="1"/>
          </p:cNvSpPr>
          <p:nvPr>
            <p:ph sz="quarter" idx="16" hasCustomPrompt="1"/>
          </p:nvPr>
        </p:nvSpPr>
        <p:spPr>
          <a:xfrm>
            <a:off x="6216000" y="2543175"/>
            <a:ext cx="5976000" cy="42291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4"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7" name="Text Placeholder 3"/>
          <p:cNvSpPr>
            <a:spLocks noGrp="1"/>
          </p:cNvSpPr>
          <p:nvPr>
            <p:ph type="body" sz="quarter" idx="17" hasCustomPrompt="1"/>
          </p:nvPr>
        </p:nvSpPr>
        <p:spPr>
          <a:xfrm>
            <a:off x="6216000" y="885600"/>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98900178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ub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0"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5"/>
            <a:ext cx="5976000" cy="341613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2" name="Text Placeholder 3"/>
          <p:cNvSpPr>
            <a:spLocks noGrp="1"/>
          </p:cNvSpPr>
          <p:nvPr>
            <p:ph type="body" sz="quarter" idx="14" hasCustomPrompt="1"/>
          </p:nvPr>
        </p:nvSpPr>
        <p:spPr>
          <a:xfrm>
            <a:off x="0"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216869948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ub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9" name="Content Placeholder 5"/>
          <p:cNvSpPr>
            <a:spLocks noGrp="1"/>
          </p:cNvSpPr>
          <p:nvPr>
            <p:ph sz="quarter" idx="15" hasCustomPrompt="1"/>
          </p:nvPr>
        </p:nvSpPr>
        <p:spPr>
          <a:xfrm>
            <a:off x="-1"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3143250"/>
            <a:ext cx="5976000" cy="362902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Text Placeholder 3"/>
          <p:cNvSpPr>
            <a:spLocks noGrp="1"/>
          </p:cNvSpPr>
          <p:nvPr>
            <p:ph type="body" sz="quarter" idx="14" hasCustomPrompt="1"/>
          </p:nvPr>
        </p:nvSpPr>
        <p:spPr>
          <a:xfrm>
            <a:off x="-2"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1476375"/>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val="30664803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955609"/>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199942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043247"/>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087066"/>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130885"/>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4" name="Content Placeholder 2"/>
          <p:cNvSpPr>
            <a:spLocks noGrp="1"/>
          </p:cNvSpPr>
          <p:nvPr>
            <p:ph sz="half" idx="1" hasCustomPrompt="1"/>
          </p:nvPr>
        </p:nvSpPr>
        <p:spPr>
          <a:xfrm>
            <a:off x="2800350" y="942337"/>
            <a:ext cx="9391650" cy="5774552"/>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val="13883472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1542632"/>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2586451"/>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630270"/>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674089"/>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71790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14" name="Content Placeholder 2"/>
          <p:cNvSpPr>
            <a:spLocks noGrp="1"/>
          </p:cNvSpPr>
          <p:nvPr>
            <p:ph sz="half" idx="1" hasCustomPrompt="1"/>
          </p:nvPr>
        </p:nvSpPr>
        <p:spPr>
          <a:xfrm>
            <a:off x="2800350" y="1529360"/>
            <a:ext cx="9391650" cy="5088548"/>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val="30708758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9" name="Content Placeholder 2"/>
          <p:cNvSpPr>
            <a:spLocks noGrp="1"/>
          </p:cNvSpPr>
          <p:nvPr>
            <p:ph sz="half" idx="1" hasCustomPrompt="1"/>
          </p:nvPr>
        </p:nvSpPr>
        <p:spPr>
          <a:xfrm>
            <a:off x="0" y="864904"/>
            <a:ext cx="12192000" cy="5202521"/>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7" name="Pentagon 6"/>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8" name="Chevron 7"/>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0" name="Chevron 9"/>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2" name="Text Placeholder 6"/>
          <p:cNvSpPr>
            <a:spLocks noGrp="1"/>
          </p:cNvSpPr>
          <p:nvPr>
            <p:ph type="body" sz="quarter" idx="13" hasCustomPrompt="1"/>
          </p:nvPr>
        </p:nvSpPr>
        <p:spPr>
          <a:xfrm>
            <a:off x="101600" y="6186614"/>
            <a:ext cx="3708399" cy="485624"/>
          </a:xfrm>
        </p:spPr>
        <p:txBody>
          <a:bodyPr anchor="ctr"/>
          <a:lstStyle>
            <a:lvl1pPr algn="ctr">
              <a:defRPr sz="2400" baseline="0">
                <a:solidFill>
                  <a:schemeClr val="bg1"/>
                </a:solidFill>
                <a:latin typeface="Calibri" panose="020F0502020204030204" pitchFamily="34" charset="0"/>
              </a:defRPr>
            </a:lvl1pPr>
          </a:lstStyle>
          <a:p>
            <a:pPr lvl="0"/>
            <a:r>
              <a:rPr lang="en-US" dirty="0" smtClean="0"/>
              <a:t>Step 1</a:t>
            </a:r>
            <a:endParaRPr lang="el-GR" dirty="0"/>
          </a:p>
        </p:txBody>
      </p:sp>
      <p:sp>
        <p:nvSpPr>
          <p:cNvPr id="13" name="Text Placeholder 6"/>
          <p:cNvSpPr>
            <a:spLocks noGrp="1"/>
          </p:cNvSpPr>
          <p:nvPr>
            <p:ph type="body" sz="quarter" idx="14" hasCustomPrompt="1"/>
          </p:nvPr>
        </p:nvSpPr>
        <p:spPr>
          <a:xfrm>
            <a:off x="4445000" y="6186614"/>
            <a:ext cx="3324999"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4" name="Text Placeholder 6"/>
          <p:cNvSpPr>
            <a:spLocks noGrp="1"/>
          </p:cNvSpPr>
          <p:nvPr>
            <p:ph type="body" sz="quarter" idx="15" hasCustomPrompt="1"/>
          </p:nvPr>
        </p:nvSpPr>
        <p:spPr>
          <a:xfrm>
            <a:off x="8405000" y="6186614"/>
            <a:ext cx="343986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val="179966561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Sub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1999" cy="797522"/>
          </a:xfrm>
        </p:spPr>
        <p:txBody>
          <a:bodyPr/>
          <a:lstStyle>
            <a:lvl1pPr>
              <a:defRPr>
                <a:latin typeface="+mn-lt"/>
              </a:defRPr>
            </a:lvl1pPr>
          </a:lstStyle>
          <a:p>
            <a:r>
              <a:rPr lang="en-US" dirty="0" smtClean="0"/>
              <a:t>Section title goes here</a:t>
            </a:r>
            <a:endParaRPr lang="el-GR" dirty="0"/>
          </a:p>
        </p:txBody>
      </p:sp>
      <p:sp>
        <p:nvSpPr>
          <p:cNvPr id="29"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mn-lt"/>
              </a:defRPr>
            </a:lvl1pPr>
          </a:lstStyle>
          <a:p>
            <a:pPr lvl="0"/>
            <a:r>
              <a:rPr lang="en-US" dirty="0" smtClean="0"/>
              <a:t>Sub-section title goes here</a:t>
            </a:r>
            <a:endParaRPr lang="el-GR" dirty="0"/>
          </a:p>
        </p:txBody>
      </p:sp>
      <p:sp>
        <p:nvSpPr>
          <p:cNvPr id="20" name="Content Placeholder 2"/>
          <p:cNvSpPr>
            <a:spLocks noGrp="1"/>
          </p:cNvSpPr>
          <p:nvPr>
            <p:ph sz="half" idx="1" hasCustomPrompt="1"/>
          </p:nvPr>
        </p:nvSpPr>
        <p:spPr>
          <a:xfrm>
            <a:off x="0" y="1462685"/>
            <a:ext cx="12191999" cy="4595216"/>
          </a:xfrm>
          <a:ln>
            <a:solidFill>
              <a:schemeClr val="bg1">
                <a:lumMod val="75000"/>
              </a:schemeClr>
            </a:solidFill>
          </a:ln>
        </p:spPr>
        <p:txBody>
          <a:bodyPr tIns="90000" bIns="90000"/>
          <a:lstStyle>
            <a:lvl1pPr marL="0" indent="0">
              <a:buNone/>
              <a:defRPr sz="2400">
                <a:latin typeface="+mn-lt"/>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24" name="Pentagon 23"/>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25" name="Chevron 24"/>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32" name="Chevron 31"/>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8" name="Text Placeholder 6"/>
          <p:cNvSpPr>
            <a:spLocks noGrp="1"/>
          </p:cNvSpPr>
          <p:nvPr>
            <p:ph type="body" sz="quarter" idx="13" hasCustomPrompt="1"/>
          </p:nvPr>
        </p:nvSpPr>
        <p:spPr>
          <a:xfrm>
            <a:off x="-4337" y="6186614"/>
            <a:ext cx="3823862" cy="485624"/>
          </a:xfrm>
        </p:spPr>
        <p:txBody>
          <a:bodyPr anchor="ctr"/>
          <a:lstStyle>
            <a:lvl1pPr algn="ctr">
              <a:defRPr sz="2400" baseline="0">
                <a:solidFill>
                  <a:schemeClr val="bg1"/>
                </a:solidFill>
                <a:latin typeface="+mn-lt"/>
              </a:defRPr>
            </a:lvl1pPr>
          </a:lstStyle>
          <a:p>
            <a:pPr lvl="0"/>
            <a:r>
              <a:rPr lang="en-US" dirty="0" smtClean="0"/>
              <a:t>Step 1</a:t>
            </a:r>
            <a:endParaRPr lang="el-GR" dirty="0"/>
          </a:p>
        </p:txBody>
      </p:sp>
      <p:sp>
        <p:nvSpPr>
          <p:cNvPr id="9" name="Text Placeholder 6"/>
          <p:cNvSpPr>
            <a:spLocks noGrp="1"/>
          </p:cNvSpPr>
          <p:nvPr>
            <p:ph type="body" sz="quarter" idx="14" hasCustomPrompt="1"/>
          </p:nvPr>
        </p:nvSpPr>
        <p:spPr>
          <a:xfrm>
            <a:off x="4453467" y="6186614"/>
            <a:ext cx="332605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0" name="Text Placeholder 6"/>
          <p:cNvSpPr>
            <a:spLocks noGrp="1"/>
          </p:cNvSpPr>
          <p:nvPr>
            <p:ph type="body" sz="quarter" idx="15" hasCustomPrompt="1"/>
          </p:nvPr>
        </p:nvSpPr>
        <p:spPr>
          <a:xfrm>
            <a:off x="8413467" y="6186614"/>
            <a:ext cx="3439865"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val="8344334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1" hasCustomPrompt="1"/>
          </p:nvPr>
        </p:nvSpPr>
        <p:spPr>
          <a:xfrm>
            <a:off x="0" y="1462685"/>
            <a:ext cx="12192000" cy="539531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153670661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99787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314449"/>
            <a:ext cx="9144000" cy="2195513"/>
          </a:xfrm>
          <a:prstGeom prst="rect">
            <a:avLst/>
          </a:prstGeom>
        </p:spPr>
        <p:txBody>
          <a:bodyPr anchor="b">
            <a:normAutofit/>
          </a:bodyPr>
          <a:lstStyle>
            <a:lvl1pPr algn="ctr">
              <a:defRPr sz="5000">
                <a:solidFill>
                  <a:srgbClr val="DF145E"/>
                </a:solidFill>
                <a:latin typeface="+mn-lt"/>
              </a:defRPr>
            </a:lvl1pPr>
          </a:lstStyle>
          <a:p>
            <a:r>
              <a:rPr lang="en-US" dirty="0" smtClean="0"/>
              <a:t>Module title goes here</a:t>
            </a:r>
            <a:endParaRPr lang="el-GR"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baseline="0">
                <a:solidFill>
                  <a:srgbClr val="1F4E8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title goes here</a:t>
            </a:r>
            <a:endParaRPr lang="el-GR" dirty="0"/>
          </a:p>
        </p:txBody>
      </p:sp>
      <p:cxnSp>
        <p:nvCxnSpPr>
          <p:cNvPr id="5" name="Straight Connector 4"/>
          <p:cNvCxnSpPr/>
          <p:nvPr userDrawn="1"/>
        </p:nvCxnSpPr>
        <p:spPr>
          <a:xfrm>
            <a:off x="0" y="1181244"/>
            <a:ext cx="1219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721" y="51935"/>
            <a:ext cx="1006929" cy="101461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24188" y="6256744"/>
            <a:ext cx="704392" cy="544111"/>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27779" y="6258888"/>
            <a:ext cx="739198" cy="553857"/>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72530" y="6149950"/>
            <a:ext cx="1035555" cy="585906"/>
          </a:xfrm>
          <a:prstGeom prst="rect">
            <a:avLst/>
          </a:prstGeom>
        </p:spPr>
      </p:pic>
      <p:pic>
        <p:nvPicPr>
          <p:cNvPr id="10" name="Picture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35100" y="6298736"/>
            <a:ext cx="856798" cy="366265"/>
          </a:xfrm>
          <a:prstGeom prst="rect">
            <a:avLst/>
          </a:prstGeom>
        </p:spPr>
      </p:pic>
      <p:pic>
        <p:nvPicPr>
          <p:cNvPr id="11" name="Picture 1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634126" y="6256745"/>
            <a:ext cx="1279613" cy="426538"/>
          </a:xfrm>
          <a:prstGeom prst="rect">
            <a:avLst/>
          </a:prstGeom>
        </p:spPr>
      </p:pic>
      <p:pic>
        <p:nvPicPr>
          <p:cNvPr id="12" name="Picture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912874" y="6246612"/>
            <a:ext cx="495551" cy="492530"/>
          </a:xfrm>
          <a:prstGeom prst="rect">
            <a:avLst/>
          </a:prstGeom>
        </p:spPr>
      </p:pic>
      <p:pic>
        <p:nvPicPr>
          <p:cNvPr id="13" name="Picture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41472" y="6149950"/>
            <a:ext cx="1455627" cy="492002"/>
          </a:xfrm>
          <a:prstGeom prst="rect">
            <a:avLst/>
          </a:prstGeom>
        </p:spPr>
      </p:pic>
      <p:sp>
        <p:nvSpPr>
          <p:cNvPr id="14" name="TextBox 13"/>
          <p:cNvSpPr txBox="1"/>
          <p:nvPr userDrawn="1"/>
        </p:nvSpPr>
        <p:spPr>
          <a:xfrm>
            <a:off x="8728841" y="5972441"/>
            <a:ext cx="3463159" cy="923330"/>
          </a:xfrm>
          <a:prstGeom prst="rect">
            <a:avLst/>
          </a:prstGeom>
          <a:noFill/>
        </p:spPr>
        <p:txBody>
          <a:bodyPr wrap="square" rtlCol="0">
            <a:spAutoFit/>
          </a:bodyPr>
          <a:lstStyle/>
          <a:p>
            <a:r>
              <a:rPr lang="en-US" sz="900" dirty="0" smtClean="0"/>
              <a:t>This publication has been produced with the financial support of the Rights, Equality and Citizenship (REC) </a:t>
            </a:r>
            <a:r>
              <a:rPr lang="en-US" sz="900" dirty="0" err="1" smtClean="0"/>
              <a:t>Programme</a:t>
            </a:r>
            <a:r>
              <a:rPr lang="en-US" sz="900" dirty="0" smtClean="0"/>
              <a:t> of the European Union. The contents of this publication are the sole responsibility of CARDET and its Partners and can in no way be taken to reflect the views of the European Commission. </a:t>
            </a:r>
            <a:br>
              <a:rPr lang="en-US" sz="900" dirty="0" smtClean="0"/>
            </a:br>
            <a:r>
              <a:rPr lang="en-US" sz="900" dirty="0" smtClean="0"/>
              <a:t>Project Number: JUST/2014/RDAP/AG/BULL/7698</a:t>
            </a:r>
            <a:endParaRPr lang="el-GR" sz="900" dirty="0"/>
          </a:p>
        </p:txBody>
      </p:sp>
      <p:cxnSp>
        <p:nvCxnSpPr>
          <p:cNvPr id="17" name="Straight Connector 16"/>
          <p:cNvCxnSpPr/>
          <p:nvPr userDrawn="1"/>
        </p:nvCxnSpPr>
        <p:spPr>
          <a:xfrm>
            <a:off x="7014204" y="6086328"/>
            <a:ext cx="0" cy="67561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056748" y="6254608"/>
            <a:ext cx="1672093" cy="412878"/>
          </a:xfrm>
          <a:prstGeom prst="rect">
            <a:avLst/>
          </a:prstGeom>
        </p:spPr>
      </p:pic>
    </p:spTree>
    <p:extLst>
      <p:ext uri="{BB962C8B-B14F-4D97-AF65-F5344CB8AC3E}">
        <p14:creationId xmlns:p14="http://schemas.microsoft.com/office/powerpoint/2010/main" val="5470203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Content Placeholder 3"/>
          <p:cNvSpPr>
            <a:spLocks noGrp="1"/>
          </p:cNvSpPr>
          <p:nvPr>
            <p:ph sz="quarter" idx="13" hasCustomPrompt="1"/>
          </p:nvPr>
        </p:nvSpPr>
        <p:spPr>
          <a:xfrm>
            <a:off x="0" y="876301"/>
            <a:ext cx="5976000" cy="588228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Content Placeholder 7"/>
          <p:cNvSpPr>
            <a:spLocks noGrp="1"/>
          </p:cNvSpPr>
          <p:nvPr>
            <p:ph sz="quarter" idx="14" hasCustomPrompt="1"/>
          </p:nvPr>
        </p:nvSpPr>
        <p:spPr>
          <a:xfrm>
            <a:off x="6204711" y="876300"/>
            <a:ext cx="5976000" cy="5882285"/>
          </a:xfrm>
        </p:spPr>
        <p:txBody>
          <a:bodyPr/>
          <a:lstStyle>
            <a:lvl1pPr>
              <a:defRPr sz="2200">
                <a:latin typeface="Calibri" panose="020F0502020204030204" pitchFamily="34" charset="0"/>
              </a:defRPr>
            </a:lvl1pPr>
            <a:lvl2pPr>
              <a:defRPr sz="2200"/>
            </a:lvl2pPr>
            <a:lvl3pPr>
              <a:defRPr sz="2200"/>
            </a:lvl3pPr>
            <a:lvl4pPr>
              <a:defRPr sz="2200"/>
            </a:lvl4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6545040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3" hasCustomPrompt="1"/>
          </p:nvPr>
        </p:nvSpPr>
        <p:spPr>
          <a:xfrm>
            <a:off x="0" y="1462685"/>
            <a:ext cx="5976000" cy="5295899"/>
          </a:xfrm>
        </p:spPr>
        <p:txBody>
          <a:bodyPr/>
          <a:lstStyle>
            <a:lvl1pPr>
              <a:defRPr sz="2200" baseline="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7"/>
          <p:cNvSpPr>
            <a:spLocks noGrp="1"/>
          </p:cNvSpPr>
          <p:nvPr>
            <p:ph sz="quarter" idx="14" hasCustomPrompt="1"/>
          </p:nvPr>
        </p:nvSpPr>
        <p:spPr>
          <a:xfrm>
            <a:off x="6216000" y="1462684"/>
            <a:ext cx="5976000" cy="52959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287671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Learning objectives - 2col">
    <p:spTree>
      <p:nvGrpSpPr>
        <p:cNvPr id="1" name=""/>
        <p:cNvGrpSpPr/>
        <p:nvPr/>
      </p:nvGrpSpPr>
      <p:grpSpPr>
        <a:xfrm>
          <a:off x="0" y="0"/>
          <a:ext cx="0" cy="0"/>
          <a:chOff x="0" y="0"/>
          <a:chExt cx="0" cy="0"/>
        </a:xfrm>
      </p:grpSpPr>
      <p:sp>
        <p:nvSpPr>
          <p:cNvPr id="11" name="Rectangle 10"/>
          <p:cNvSpPr/>
          <p:nvPr userDrawn="1"/>
        </p:nvSpPr>
        <p:spPr>
          <a:xfrm>
            <a:off x="-1" y="5820994"/>
            <a:ext cx="5979175" cy="951281"/>
          </a:xfrm>
          <a:prstGeom prst="rect">
            <a:avLst/>
          </a:prstGeom>
          <a:solidFill>
            <a:srgbClr val="DF14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218" y="5979174"/>
            <a:ext cx="634921" cy="634921"/>
          </a:xfrm>
          <a:prstGeom prst="rect">
            <a:avLst/>
          </a:prstGeom>
        </p:spPr>
      </p:pic>
      <p:sp>
        <p:nvSpPr>
          <p:cNvPr id="10" name="Content Placeholder 9"/>
          <p:cNvSpPr>
            <a:spLocks noGrp="1"/>
          </p:cNvSpPr>
          <p:nvPr>
            <p:ph sz="quarter" idx="15" hasCustomPrompt="1"/>
          </p:nvPr>
        </p:nvSpPr>
        <p:spPr>
          <a:xfrm>
            <a:off x="6216000"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
        <p:nvSpPr>
          <p:cNvPr id="14" name="Text Placeholder 13"/>
          <p:cNvSpPr>
            <a:spLocks noGrp="1"/>
          </p:cNvSpPr>
          <p:nvPr>
            <p:ph type="body" sz="quarter" idx="16" hasCustomPrompt="1"/>
          </p:nvPr>
        </p:nvSpPr>
        <p:spPr>
          <a:xfrm>
            <a:off x="995357" y="5916583"/>
            <a:ext cx="4556015" cy="760102"/>
          </a:xfrm>
        </p:spPr>
        <p:txBody>
          <a:bodyPr anchor="ctr" anchorCtr="0"/>
          <a:lstStyle>
            <a:lvl1pPr algn="l">
              <a:defRPr sz="2400" baseline="0">
                <a:solidFill>
                  <a:schemeClr val="bg1"/>
                </a:solidFill>
                <a:latin typeface="Calibri" panose="020F0502020204030204" pitchFamily="34" charset="0"/>
              </a:defRPr>
            </a:lvl1pPr>
          </a:lstStyle>
          <a:p>
            <a:pPr lvl="0"/>
            <a:r>
              <a:rPr lang="en-US" dirty="0" smtClean="0"/>
              <a:t>Learning Objectives (add popup text in Notes)</a:t>
            </a:r>
            <a:endParaRPr lang="el-GR" dirty="0"/>
          </a:p>
        </p:txBody>
      </p:sp>
      <p:sp>
        <p:nvSpPr>
          <p:cNvPr id="8" name="Content Placeholder 9"/>
          <p:cNvSpPr>
            <a:spLocks noGrp="1"/>
          </p:cNvSpPr>
          <p:nvPr>
            <p:ph sz="quarter" idx="17" hasCustomPrompt="1"/>
          </p:nvPr>
        </p:nvSpPr>
        <p:spPr>
          <a:xfrm>
            <a:off x="3175"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7075168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Text Placeholder 3"/>
          <p:cNvSpPr>
            <a:spLocks noGrp="1"/>
          </p:cNvSpPr>
          <p:nvPr>
            <p:ph type="body" sz="quarter" idx="14" hasCustomPrompt="1"/>
          </p:nvPr>
        </p:nvSpPr>
        <p:spPr>
          <a:xfrm>
            <a:off x="-425" y="5887039"/>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endParaRPr lang="el-GR" dirty="0"/>
          </a:p>
        </p:txBody>
      </p:sp>
      <p:sp>
        <p:nvSpPr>
          <p:cNvPr id="7" name="Content Placeholder 3"/>
          <p:cNvSpPr>
            <a:spLocks noGrp="1"/>
          </p:cNvSpPr>
          <p:nvPr>
            <p:ph sz="quarter" idx="15" hasCustomPrompt="1"/>
          </p:nvPr>
        </p:nvSpPr>
        <p:spPr>
          <a:xfrm>
            <a:off x="-426" y="880418"/>
            <a:ext cx="5976000" cy="48320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880418"/>
            <a:ext cx="5976000" cy="5829594"/>
          </a:xfrm>
        </p:spPr>
        <p:txBody>
          <a:bodyPr/>
          <a:lstStyle>
            <a:lvl1pPr>
              <a:tabLst>
                <a:tab pos="631825" algn="l"/>
              </a:tabLst>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21464337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426"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8" name="Text Placeholder 3"/>
          <p:cNvSpPr>
            <a:spLocks noGrp="1"/>
          </p:cNvSpPr>
          <p:nvPr>
            <p:ph type="body" sz="quarter" idx="14" hasCustomPrompt="1"/>
          </p:nvPr>
        </p:nvSpPr>
        <p:spPr>
          <a:xfrm>
            <a:off x="0" y="5915320"/>
            <a:ext cx="5976000" cy="828675"/>
          </a:xfrm>
          <a:solidFill>
            <a:srgbClr val="DF145E"/>
          </a:solidFill>
          <a:effectLst>
            <a:outerShdw blurRad="50800" dist="38100" dir="2700000" algn="tl" rotWithShape="0">
              <a:prstClr val="black">
                <a:alpha val="40000"/>
              </a:prstClr>
            </a:outerShdw>
          </a:effectLst>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baseline="0">
                <a:solidFill>
                  <a:schemeClr val="bg1"/>
                </a:solidFill>
                <a:latin typeface="Calibri" panose="020F050202020403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Button text here (add popup text in Notes)</a:t>
            </a:r>
            <a:endParaRPr lang="el-GR" dirty="0" smtClean="0"/>
          </a:p>
        </p:txBody>
      </p:sp>
      <p:sp>
        <p:nvSpPr>
          <p:cNvPr id="4" name="Content Placeholder 3"/>
          <p:cNvSpPr>
            <a:spLocks noGrp="1"/>
          </p:cNvSpPr>
          <p:nvPr>
            <p:ph sz="quarter" idx="15" hasCustomPrompt="1"/>
          </p:nvPr>
        </p:nvSpPr>
        <p:spPr>
          <a:xfrm>
            <a:off x="0" y="1476375"/>
            <a:ext cx="5976000" cy="42418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1476375"/>
            <a:ext cx="5976000" cy="5267620"/>
          </a:xfrm>
        </p:spPr>
        <p:txBody>
          <a:bodyPr/>
          <a:lstStyle>
            <a:lvl1pPr>
              <a:defRPr sz="2200">
                <a:latin typeface="Calibri" panose="020F0502020204030204" pitchFamily="34" charset="0"/>
              </a:defRPr>
            </a:lvl1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23961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4" name="Text Placeholder 3"/>
          <p:cNvSpPr>
            <a:spLocks noGrp="1"/>
          </p:cNvSpPr>
          <p:nvPr>
            <p:ph type="body" sz="quarter" idx="17" hasCustomPrompt="1"/>
          </p:nvPr>
        </p:nvSpPr>
        <p:spPr>
          <a:xfrm>
            <a:off x="6216427"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7" name="Content Placeholder 3"/>
          <p:cNvSpPr>
            <a:spLocks noGrp="1"/>
          </p:cNvSpPr>
          <p:nvPr>
            <p:ph sz="quarter" idx="15" hasCustomPrompt="1"/>
          </p:nvPr>
        </p:nvSpPr>
        <p:spPr>
          <a:xfrm>
            <a:off x="0" y="886120"/>
            <a:ext cx="5976000" cy="58861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3"/>
          <p:cNvSpPr>
            <a:spLocks noGrp="1"/>
          </p:cNvSpPr>
          <p:nvPr>
            <p:ph sz="quarter" idx="16" hasCustomPrompt="1"/>
          </p:nvPr>
        </p:nvSpPr>
        <p:spPr>
          <a:xfrm>
            <a:off x="6216000" y="886120"/>
            <a:ext cx="5976000" cy="4306769"/>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39670289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886120"/>
            <a:ext cx="12192000" cy="485065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val="5314646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904875"/>
            <a:ext cx="12192000" cy="5886450"/>
          </a:xfrm>
          <a:prstGeom prst="rect">
            <a:avLst/>
          </a:prstGeom>
        </p:spPr>
        <p:txBody>
          <a:bodyPr vert="horz" lIns="54000" tIns="54000" rIns="54000" bIns="54000" rtlCol="0">
            <a:noAutofit/>
          </a:bodyPr>
          <a:lstStyle/>
          <a:p>
            <a:pPr lvl="0"/>
            <a:r>
              <a:rPr lang="en-US" dirty="0" smtClean="0"/>
              <a:t>Content goes here</a:t>
            </a:r>
            <a:endParaRPr lang="el-GR" dirty="0"/>
          </a:p>
        </p:txBody>
      </p:sp>
      <p:sp>
        <p:nvSpPr>
          <p:cNvPr id="8" name="Title Placeholder 7"/>
          <p:cNvSpPr>
            <a:spLocks noGrp="1"/>
          </p:cNvSpPr>
          <p:nvPr>
            <p:ph type="title"/>
          </p:nvPr>
        </p:nvSpPr>
        <p:spPr>
          <a:xfrm>
            <a:off x="0" y="0"/>
            <a:ext cx="12192000" cy="797522"/>
          </a:xfrm>
          <a:prstGeom prst="rect">
            <a:avLst/>
          </a:prstGeom>
        </p:spPr>
        <p:txBody>
          <a:bodyPr vert="horz" lIns="54000" tIns="54000" rIns="54000" bIns="54000" rtlCol="0" anchor="ctr">
            <a:noAutofit/>
          </a:bodyPr>
          <a:lstStyle/>
          <a:p>
            <a:r>
              <a:rPr lang="en-US" dirty="0" smtClean="0"/>
              <a:t>Section title goes here</a:t>
            </a:r>
            <a:endParaRPr lang="el-GR" dirty="0"/>
          </a:p>
        </p:txBody>
      </p:sp>
      <p:cxnSp>
        <p:nvCxnSpPr>
          <p:cNvPr id="11" name="Straight Connector 10"/>
          <p:cNvCxnSpPr/>
          <p:nvPr userDrawn="1"/>
        </p:nvCxnSpPr>
        <p:spPr>
          <a:xfrm>
            <a:off x="0" y="797522"/>
            <a:ext cx="12192000" cy="0"/>
          </a:xfrm>
          <a:prstGeom prst="line">
            <a:avLst/>
          </a:prstGeom>
          <a:ln w="38100">
            <a:solidFill>
              <a:srgbClr val="1F4E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4" r:id="rId5"/>
    <p:sldLayoutId id="2147483675" r:id="rId6"/>
    <p:sldLayoutId id="2147483674" r:id="rId7"/>
    <p:sldLayoutId id="2147483685" r:id="rId8"/>
    <p:sldLayoutId id="2147483691" r:id="rId9"/>
    <p:sldLayoutId id="2147483692" r:id="rId10"/>
    <p:sldLayoutId id="2147483687" r:id="rId11"/>
    <p:sldLayoutId id="2147483670" r:id="rId12"/>
    <p:sldLayoutId id="2147483673" r:id="rId13"/>
    <p:sldLayoutId id="2147483688" r:id="rId14"/>
    <p:sldLayoutId id="2147483689" r:id="rId15"/>
    <p:sldLayoutId id="2147483690" r:id="rId16"/>
    <p:sldLayoutId id="2147483682" r:id="rId17"/>
    <p:sldLayoutId id="2147483679" r:id="rId18"/>
    <p:sldLayoutId id="2147483678" r:id="rId19"/>
    <p:sldLayoutId id="2147483693"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800" kern="1200">
          <a:solidFill>
            <a:srgbClr val="1F4E79"/>
          </a:solidFill>
          <a:latin typeface="Calibri" panose="020F0502020204030204" pitchFamily="34" charset="0"/>
          <a:ea typeface="+mj-ea"/>
          <a:cs typeface="+mj-cs"/>
        </a:defRPr>
      </a:lvl1pPr>
    </p:titleStyle>
    <p:bodyStyle>
      <a:lvl1pPr marL="0" indent="0" algn="just" defTabSz="914400" rtl="0" eaLnBrk="1" latinLnBrk="0" hangingPunct="1">
        <a:lnSpc>
          <a:spcPct val="90000"/>
        </a:lnSpc>
        <a:spcBef>
          <a:spcPts val="1000"/>
        </a:spcBef>
        <a:buFont typeface="Arial" panose="020B0604020202020204" pitchFamily="34" charset="0"/>
        <a:buNone/>
        <a:defRPr sz="22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337E3F-619A-4FE2-911C-A15E83A2AF93}" type="datetimeFigureOut">
              <a:rPr lang="el-GR" smtClean="0"/>
              <a:pPr/>
              <a:t>3/11/2016</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pPr/>
              <a:t>‹#›</a:t>
            </a:fld>
            <a:endParaRPr lang="el-GR"/>
          </a:p>
        </p:txBody>
      </p:sp>
    </p:spTree>
    <p:extLst>
      <p:ext uri="{BB962C8B-B14F-4D97-AF65-F5344CB8AC3E}">
        <p14:creationId xmlns:p14="http://schemas.microsoft.com/office/powerpoint/2010/main" val="569144641"/>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l-GR" sz="4800" b="1" dirty="0" smtClean="0"/>
              <a:t>Αποτρέποντας τον εκφοβισμό</a:t>
            </a:r>
            <a:endParaRPr lang="el-GR" dirty="0"/>
          </a:p>
        </p:txBody>
      </p:sp>
    </p:spTree>
    <p:extLst>
      <p:ext uri="{BB962C8B-B14F-4D97-AF65-F5344CB8AC3E}">
        <p14:creationId xmlns:p14="http://schemas.microsoft.com/office/powerpoint/2010/main" val="653728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pPr algn="ctr"/>
            <a:r>
              <a:rPr lang="el-GR" b="1" dirty="0" smtClean="0"/>
              <a:t>Αποτροπή του εκφοβισμού</a:t>
            </a:r>
            <a:endParaRPr lang="en-US" dirty="0"/>
          </a:p>
        </p:txBody>
      </p:sp>
      <p:pic>
        <p:nvPicPr>
          <p:cNvPr id="4" name="Picture 4" descr="I:\Programe Internationale\2015 - Justice - ComBuS cu Sotiris - UPIT, GIE\WS2\Units developed by UPIT+GIE\stop-bullying.jpg"/>
          <p:cNvPicPr>
            <a:picLocks noChangeAspect="1" noChangeArrowheads="1"/>
          </p:cNvPicPr>
          <p:nvPr/>
        </p:nvPicPr>
        <p:blipFill>
          <a:blip r:embed="rId3" cstate="print"/>
          <a:srcRect/>
          <a:stretch>
            <a:fillRect/>
          </a:stretch>
        </p:blipFill>
        <p:spPr bwMode="auto">
          <a:xfrm>
            <a:off x="783390" y="889000"/>
            <a:ext cx="4572000" cy="3048000"/>
          </a:xfrm>
          <a:prstGeom prst="rect">
            <a:avLst/>
          </a:prstGeom>
          <a:noFill/>
        </p:spPr>
      </p:pic>
      <p:sp>
        <p:nvSpPr>
          <p:cNvPr id="5" name="Content Placeholder 2"/>
          <p:cNvSpPr txBox="1">
            <a:spLocks/>
          </p:cNvSpPr>
          <p:nvPr/>
        </p:nvSpPr>
        <p:spPr>
          <a:xfrm>
            <a:off x="96252" y="3987801"/>
            <a:ext cx="5976000" cy="838199"/>
          </a:xfrm>
          <a:prstGeom prst="rect">
            <a:avLst/>
          </a:prstGeom>
        </p:spPr>
        <p:txBody>
          <a:bodyPr vert="horz" lIns="54000" tIns="54000" rIns="54000" bIns="54000" rtlCol="0">
            <a:noAutofit/>
          </a:bodyPr>
          <a:lstStyle/>
          <a:p>
            <a:pPr lvl="0">
              <a:lnSpc>
                <a:spcPct val="90000"/>
              </a:lnSpc>
              <a:spcBef>
                <a:spcPts val="1000"/>
              </a:spcBef>
              <a:defRPr/>
            </a:pPr>
            <a:r>
              <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 </a:t>
            </a:r>
            <a:r>
              <a:rPr kumimoji="0" lang="el-GR" sz="2400" b="1" i="0" u="none" strike="noStrike" kern="1200" cap="none" spc="0" normalizeH="0" baseline="0" noProof="0" dirty="0" smtClean="0">
                <a:ln>
                  <a:noFill/>
                </a:ln>
                <a:solidFill>
                  <a:srgbClr val="DF145E"/>
                </a:solidFill>
                <a:effectLst/>
                <a:uLnTx/>
                <a:uFillTx/>
                <a:latin typeface="Calibri" panose="020F0502020204030204" pitchFamily="34" charset="0"/>
                <a:ea typeface="+mn-ea"/>
                <a:cs typeface="+mn-cs"/>
              </a:rPr>
              <a:t>Αποτροπή του εκφοβισμού</a:t>
            </a:r>
            <a:r>
              <a:rPr kumimoji="0" lang="en-US" sz="2400" b="1" i="0" u="none" strike="noStrike" kern="1200" cap="none" spc="0" normalizeH="0" baseline="0" noProof="0" dirty="0" smtClean="0">
                <a:ln>
                  <a:noFill/>
                </a:ln>
                <a:solidFill>
                  <a:srgbClr val="DF145E"/>
                </a:solidFill>
                <a:effectLst/>
                <a:uLnTx/>
                <a:uFillTx/>
                <a:latin typeface="Calibri" panose="020F0502020204030204" pitchFamily="34" charset="0"/>
                <a:ea typeface="+mn-ea"/>
                <a:cs typeface="+mn-cs"/>
              </a:rPr>
              <a:t>:</a:t>
            </a:r>
            <a:r>
              <a:rPr lang="el-GR" sz="2400" b="1" dirty="0">
                <a:solidFill>
                  <a:srgbClr val="DF145E"/>
                </a:solidFill>
                <a:latin typeface="Calibri" panose="020F0502020204030204" pitchFamily="34" charset="0"/>
              </a:rPr>
              <a:t> </a:t>
            </a:r>
            <a:r>
              <a:rPr lang="el-GR" sz="2400" dirty="0" smtClean="0">
                <a:latin typeface="Calibri" panose="020F0502020204030204" pitchFamily="34" charset="0"/>
              </a:rPr>
              <a:t>η </a:t>
            </a:r>
            <a:r>
              <a:rPr kumimoji="0" lang="el-GR" sz="24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δράση για να μην συμβεί ή προκύψει το φαινόμενο του</a:t>
            </a:r>
            <a:r>
              <a:rPr kumimoji="0" lang="el-GR" sz="24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εκφοβισμού</a:t>
            </a:r>
            <a:endParaRPr kumimoji="0" lang="en-US" sz="24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pic>
        <p:nvPicPr>
          <p:cNvPr id="6" name="Picture 2" descr="I:\Programe Internationale\2015 - Justice - ComBuS cu Sotiris - UPIT, GIE\WS2\Units developed by UPIT+GIE\bullying_prevention.png"/>
          <p:cNvPicPr>
            <a:picLocks noChangeAspect="1" noChangeArrowheads="1"/>
          </p:cNvPicPr>
          <p:nvPr/>
        </p:nvPicPr>
        <p:blipFill>
          <a:blip r:embed="rId4" cstate="print"/>
          <a:srcRect/>
          <a:stretch>
            <a:fillRect/>
          </a:stretch>
        </p:blipFill>
        <p:spPr bwMode="auto">
          <a:xfrm>
            <a:off x="359216" y="4991100"/>
            <a:ext cx="5628184" cy="1587500"/>
          </a:xfrm>
          <a:prstGeom prst="rect">
            <a:avLst/>
          </a:prstGeom>
          <a:noFill/>
        </p:spPr>
      </p:pic>
      <p:pic>
        <p:nvPicPr>
          <p:cNvPr id="7" name="Picture 3" descr="I:\Programe Internationale\2015 - Justice - ComBuS cu Sotiris - UPIT, GIE\WS2\Units developed by UPIT+GIE\images2.png"/>
          <p:cNvPicPr>
            <a:picLocks noChangeAspect="1" noChangeArrowheads="1"/>
          </p:cNvPicPr>
          <p:nvPr/>
        </p:nvPicPr>
        <p:blipFill>
          <a:blip r:embed="rId5" cstate="print"/>
          <a:srcRect/>
          <a:stretch>
            <a:fillRect/>
          </a:stretch>
        </p:blipFill>
        <p:spPr bwMode="auto">
          <a:xfrm>
            <a:off x="6029033" y="969158"/>
            <a:ext cx="5929019" cy="4441042"/>
          </a:xfrm>
          <a:prstGeom prst="rect">
            <a:avLst/>
          </a:prstGeom>
          <a:noFill/>
        </p:spPr>
      </p:pic>
      <p:sp>
        <p:nvSpPr>
          <p:cNvPr id="8" name="Content Placeholder 4"/>
          <p:cNvSpPr txBox="1">
            <a:spLocks/>
          </p:cNvSpPr>
          <p:nvPr/>
        </p:nvSpPr>
        <p:spPr>
          <a:xfrm>
            <a:off x="6019484" y="5698291"/>
            <a:ext cx="5976000" cy="800099"/>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r>
              <a:rPr kumimoji="0" lang="el-GR" sz="24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Η αποτροπή, μείωση και καταστολή του εκφοβισμού πρέπει να είναι μια</a:t>
            </a:r>
            <a:r>
              <a:rPr kumimoji="0" lang="el-GR" sz="2400" b="0" i="0" u="none" strike="noStrike" kern="1200" cap="none" spc="0" normalizeH="0" noProof="0" dirty="0" smtClean="0">
                <a:ln>
                  <a:noFill/>
                </a:ln>
                <a:solidFill>
                  <a:schemeClr val="tx1"/>
                </a:solidFill>
                <a:effectLst/>
                <a:uLnTx/>
                <a:uFillTx/>
                <a:latin typeface="Calibri" panose="020F0502020204030204" pitchFamily="34" charset="0"/>
                <a:ea typeface="+mn-ea"/>
                <a:cs typeface="+mn-cs"/>
              </a:rPr>
              <a:t> </a:t>
            </a:r>
            <a:r>
              <a:rPr kumimoji="0" lang="el-GR" sz="2400" b="1" i="0" u="none" strike="noStrike" kern="1200" cap="none" spc="0" normalizeH="0" baseline="0" noProof="0" dirty="0" smtClean="0">
                <a:ln>
                  <a:noFill/>
                </a:ln>
                <a:solidFill>
                  <a:srgbClr val="DF145E"/>
                </a:solidFill>
                <a:effectLst/>
                <a:uLnTx/>
                <a:uFillTx/>
                <a:latin typeface="Calibri" panose="020F0502020204030204" pitchFamily="34" charset="0"/>
                <a:ea typeface="+mn-ea"/>
                <a:cs typeface="+mn-cs"/>
              </a:rPr>
              <a:t>συλλογική προσπάθεια</a:t>
            </a:r>
            <a:r>
              <a:rPr kumimoji="0" lang="en-US" sz="24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rPr>
              <a:t>.</a:t>
            </a:r>
            <a:endParaRPr kumimoji="0" lang="en-US" sz="2400" b="1" i="0" u="none" strike="noStrike" kern="1200" cap="none" spc="0" normalizeH="0" baseline="0" noProof="0" dirty="0" smtClean="0">
              <a:ln>
                <a:noFill/>
              </a:ln>
              <a:solidFill>
                <a:srgbClr val="DF145E"/>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l-GR" sz="3500" b="1" dirty="0" smtClean="0"/>
              <a:t>Διαμορφώνοντας ένα υποστηρικτικό και ασφαλές περιβάλλον στην τάξη/σχολείο</a:t>
            </a:r>
            <a:endParaRPr lang="en-US" sz="3500" dirty="0"/>
          </a:p>
        </p:txBody>
      </p:sp>
      <p:sp>
        <p:nvSpPr>
          <p:cNvPr id="4" name="Content Placeholder 2"/>
          <p:cNvSpPr txBox="1">
            <a:spLocks/>
          </p:cNvSpPr>
          <p:nvPr/>
        </p:nvSpPr>
        <p:spPr>
          <a:xfrm>
            <a:off x="39438" y="1028700"/>
            <a:ext cx="5753100" cy="1435100"/>
          </a:xfrm>
          <a:prstGeom prst="rect">
            <a:avLst/>
          </a:prstGeom>
        </p:spPr>
        <p:txBody>
          <a:bodyPr vert="horz" lIns="54000" tIns="54000" rIns="54000" bIns="54000" rtlCol="0">
            <a:noAutofit/>
          </a:bodyPr>
          <a:lstStyle/>
          <a:p>
            <a:pPr algn="just">
              <a:defRPr/>
            </a:pPr>
            <a:r>
              <a:rPr lang="el-GR" sz="2200" b="1" i="1" dirty="0" smtClean="0">
                <a:solidFill>
                  <a:srgbClr val="DF145E"/>
                </a:solidFill>
                <a:latin typeface="Calibri" pitchFamily="34" charset="0"/>
              </a:rPr>
              <a:t>Ο καλύτερος τρόπος αντιμετώπισης του εκφοβισμού είναι η καταστολή του προτού ακόμη αρχίσει</a:t>
            </a:r>
            <a:r>
              <a:rPr lang="en-US" sz="2200" b="1" i="1" dirty="0" smtClean="0">
                <a:solidFill>
                  <a:srgbClr val="DF145E"/>
                </a:solidFill>
                <a:latin typeface="Calibri" pitchFamily="34" charset="0"/>
              </a:rPr>
              <a:t>! </a:t>
            </a:r>
            <a:r>
              <a:rPr lang="el-GR" sz="2200" b="1" i="1" dirty="0" smtClean="0">
                <a:solidFill>
                  <a:srgbClr val="DF145E"/>
                </a:solidFill>
                <a:latin typeface="Calibri" pitchFamily="34" charset="0"/>
              </a:rPr>
              <a:t>Η ασφάλεια ξεκινά στη σχολική αίθουσα</a:t>
            </a:r>
            <a:r>
              <a:rPr lang="en-US" sz="2200" b="1" i="1" dirty="0" smtClean="0">
                <a:solidFill>
                  <a:srgbClr val="DF145E"/>
                </a:solidFill>
                <a:latin typeface="Calibri" pitchFamily="34" charset="0"/>
              </a:rPr>
              <a:t>!</a:t>
            </a:r>
          </a:p>
          <a:p>
            <a:pPr algn="just">
              <a:defRPr/>
            </a:pPr>
            <a:endParaRPr lang="en-US" sz="2200" dirty="0" smtClean="0"/>
          </a:p>
          <a:p>
            <a:pPr lvl="0">
              <a:lnSpc>
                <a:spcPct val="90000"/>
              </a:lnSpc>
              <a:spcBef>
                <a:spcPts val="1000"/>
              </a:spcBef>
              <a:defRPr/>
            </a:pPr>
            <a:endParaRPr lang="en-US" sz="2200" dirty="0" smtClean="0"/>
          </a:p>
          <a:p>
            <a:pPr lvl="0">
              <a:lnSpc>
                <a:spcPct val="90000"/>
              </a:lnSpc>
              <a:spcBef>
                <a:spcPts val="1000"/>
              </a:spcBef>
              <a:defRPr/>
            </a:pPr>
            <a:endParaRPr lang="en-US" sz="2400" b="1" i="1" dirty="0" smtClean="0">
              <a:solidFill>
                <a:srgbClr val="1F4E83"/>
              </a:solidFill>
              <a:latin typeface="Calibri" panose="020F0502020204030204" pitchFamily="34" charset="0"/>
            </a:endParaRPr>
          </a:p>
          <a:p>
            <a:pPr algn="just">
              <a:lnSpc>
                <a:spcPct val="90000"/>
              </a:lnSpc>
              <a:spcBef>
                <a:spcPts val="1000"/>
              </a:spcBef>
              <a:defRPr/>
            </a:pPr>
            <a:endParaRPr lang="en-US" sz="2200" dirty="0" smtClean="0">
              <a:latin typeface="Calibri" panose="020F0502020204030204" pitchFamily="34" charset="0"/>
            </a:endParaRPr>
          </a:p>
          <a:p>
            <a:pPr algn="just">
              <a:lnSpc>
                <a:spcPct val="90000"/>
              </a:lnSpc>
              <a:spcBef>
                <a:spcPts val="1000"/>
              </a:spcBef>
              <a:defRPr/>
            </a:pPr>
            <a:endParaRPr kumimoji="0" lang="en-US" sz="3200" u="none" strike="noStrike" kern="1200" cap="none" spc="0" normalizeH="0" baseline="0" noProof="0" dirty="0" smtClean="0">
              <a:ln>
                <a:noFill/>
              </a:ln>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sp>
        <p:nvSpPr>
          <p:cNvPr id="5" name="Content Placeholder 2"/>
          <p:cNvSpPr txBox="1">
            <a:spLocks/>
          </p:cNvSpPr>
          <p:nvPr/>
        </p:nvSpPr>
        <p:spPr>
          <a:xfrm>
            <a:off x="40106" y="2431050"/>
            <a:ext cx="5753100" cy="3797300"/>
          </a:xfrm>
          <a:prstGeom prst="rect">
            <a:avLst/>
          </a:prstGeom>
        </p:spPr>
        <p:txBody>
          <a:bodyPr vert="horz" lIns="54000" tIns="54000" rIns="54000" bIns="54000" rtlCol="0">
            <a:noAutofit/>
          </a:bodyPr>
          <a:lstStyle/>
          <a:p>
            <a:pPr lvl="0" algn="ctr">
              <a:defRPr/>
            </a:pPr>
            <a:r>
              <a:rPr lang="el-GR" sz="2000" b="1" i="1" dirty="0" smtClean="0">
                <a:solidFill>
                  <a:srgbClr val="1F4E83"/>
                </a:solidFill>
                <a:latin typeface="Calibri" pitchFamily="34" charset="0"/>
              </a:rPr>
              <a:t>Διαμορφώστε ένα</a:t>
            </a:r>
            <a:r>
              <a:rPr lang="en-US" sz="2000" b="1" i="1" dirty="0" smtClean="0">
                <a:solidFill>
                  <a:srgbClr val="1F4E83"/>
                </a:solidFill>
                <a:latin typeface="Calibri" pitchFamily="34" charset="0"/>
              </a:rPr>
              <a:t> </a:t>
            </a:r>
            <a:r>
              <a:rPr lang="el-GR" sz="2000" b="1" i="1" dirty="0" smtClean="0">
                <a:solidFill>
                  <a:srgbClr val="DF145E"/>
                </a:solidFill>
                <a:latin typeface="Calibri" pitchFamily="34" charset="0"/>
              </a:rPr>
              <a:t>υποστηρικτικό</a:t>
            </a:r>
            <a:r>
              <a:rPr lang="en-US" sz="2000" b="1" i="1" dirty="0" smtClean="0">
                <a:solidFill>
                  <a:srgbClr val="1F4E83"/>
                </a:solidFill>
                <a:latin typeface="Calibri" pitchFamily="34" charset="0"/>
              </a:rPr>
              <a:t> </a:t>
            </a:r>
            <a:r>
              <a:rPr lang="el-GR" sz="2000" b="1" i="1" dirty="0" smtClean="0">
                <a:solidFill>
                  <a:srgbClr val="1F4E83"/>
                </a:solidFill>
                <a:latin typeface="Calibri" pitchFamily="34" charset="0"/>
              </a:rPr>
              <a:t>περιβάλλον:</a:t>
            </a:r>
            <a:endParaRPr lang="en-US" sz="2000" b="1" i="1" dirty="0" smtClean="0">
              <a:solidFill>
                <a:srgbClr val="1F4E83"/>
              </a:solidFill>
              <a:latin typeface="Calibri" pitchFamily="34" charset="0"/>
            </a:endParaRPr>
          </a:p>
          <a:p>
            <a:pPr lvl="0" algn="just">
              <a:defRPr/>
            </a:pPr>
            <a:r>
              <a:rPr lang="en-US" sz="2000" dirty="0" smtClean="0">
                <a:latin typeface="Calibri" pitchFamily="34" charset="0"/>
              </a:rPr>
              <a:t>►</a:t>
            </a:r>
            <a:r>
              <a:rPr lang="el-GR" sz="2000" dirty="0" smtClean="0">
                <a:latin typeface="Calibri" pitchFamily="34" charset="0"/>
              </a:rPr>
              <a:t>Εξασφαλίζοντας τη βοήθεια όλου του σχολικού προσωπικού</a:t>
            </a:r>
            <a:r>
              <a:rPr lang="en-US" sz="2000" dirty="0" smtClean="0">
                <a:latin typeface="Calibri" pitchFamily="34" charset="0"/>
              </a:rPr>
              <a:t> </a:t>
            </a:r>
          </a:p>
          <a:p>
            <a:pPr lvl="0" algn="just">
              <a:defRPr/>
            </a:pPr>
            <a:r>
              <a:rPr lang="en-US" sz="2000" dirty="0" smtClean="0">
                <a:latin typeface="Calibri" pitchFamily="34" charset="0"/>
              </a:rPr>
              <a:t>►</a:t>
            </a:r>
            <a:r>
              <a:rPr lang="el-GR" sz="2000" dirty="0" smtClean="0">
                <a:latin typeface="Calibri" pitchFamily="34" charset="0"/>
              </a:rPr>
              <a:t>Παρέχοντας πληροφορίες για πρόσωπα </a:t>
            </a:r>
            <a:r>
              <a:rPr lang="el-GR" sz="2000" dirty="0">
                <a:latin typeface="Calibri" pitchFamily="34" charset="0"/>
              </a:rPr>
              <a:t>&amp;</a:t>
            </a:r>
            <a:r>
              <a:rPr lang="el-GR" sz="2000" dirty="0" smtClean="0">
                <a:latin typeface="Calibri" pitchFamily="34" charset="0"/>
              </a:rPr>
              <a:t> δομές που μπορεί να βοηθήσουν</a:t>
            </a:r>
            <a:endParaRPr lang="en-US" sz="2000" dirty="0" smtClean="0">
              <a:latin typeface="Calibri" pitchFamily="34" charset="0"/>
            </a:endParaRPr>
          </a:p>
          <a:p>
            <a:pPr algn="just">
              <a:defRPr/>
            </a:pPr>
            <a:r>
              <a:rPr lang="en-US" sz="2000" dirty="0" smtClean="0">
                <a:latin typeface="Calibri" pitchFamily="34" charset="0"/>
              </a:rPr>
              <a:t>►</a:t>
            </a:r>
            <a:r>
              <a:rPr lang="el-GR" sz="2000" dirty="0" smtClean="0">
                <a:latin typeface="Calibri" pitchFamily="34" charset="0"/>
              </a:rPr>
              <a:t>Ενημερώνοντας για το φαινόμενο του εκφοβισμού</a:t>
            </a:r>
            <a:r>
              <a:rPr lang="en-US" sz="2000" dirty="0" smtClean="0">
                <a:latin typeface="Calibri" pitchFamily="34" charset="0"/>
              </a:rPr>
              <a:t> </a:t>
            </a:r>
          </a:p>
          <a:p>
            <a:pPr algn="just">
              <a:defRPr/>
            </a:pPr>
            <a:r>
              <a:rPr lang="en-US" sz="2000" dirty="0" smtClean="0">
                <a:latin typeface="Calibri" pitchFamily="34" charset="0"/>
              </a:rPr>
              <a:t>► </a:t>
            </a:r>
            <a:r>
              <a:rPr lang="el-GR" sz="2000" dirty="0" smtClean="0">
                <a:latin typeface="Calibri" pitchFamily="34" charset="0"/>
              </a:rPr>
              <a:t>Εμπλέκοντας γονείς και μαθητές</a:t>
            </a:r>
            <a:endParaRPr lang="en-US" sz="2000" dirty="0" smtClean="0">
              <a:latin typeface="Calibri" pitchFamily="34" charset="0"/>
            </a:endParaRPr>
          </a:p>
          <a:p>
            <a:pPr algn="just">
              <a:defRPr/>
            </a:pPr>
            <a:r>
              <a:rPr lang="en-US" sz="2000" dirty="0" smtClean="0">
                <a:latin typeface="Calibri" pitchFamily="34" charset="0"/>
              </a:rPr>
              <a:t>►</a:t>
            </a:r>
            <a:r>
              <a:rPr lang="el-GR" sz="2000" dirty="0" smtClean="0">
                <a:latin typeface="Calibri" pitchFamily="34" charset="0"/>
              </a:rPr>
              <a:t>Προσέχοντας τα προειδοποιητικά σημάδια</a:t>
            </a:r>
            <a:r>
              <a:rPr lang="en-US" sz="2000" dirty="0" smtClean="0">
                <a:latin typeface="Calibri" pitchFamily="34" charset="0"/>
              </a:rPr>
              <a:t> </a:t>
            </a:r>
            <a:r>
              <a:rPr lang="el-GR" sz="2000" dirty="0" smtClean="0">
                <a:latin typeface="Calibri" pitchFamily="34" charset="0"/>
              </a:rPr>
              <a:t>του εκφοβισμού</a:t>
            </a:r>
            <a:endParaRPr lang="en-US" sz="2000" dirty="0" smtClean="0">
              <a:latin typeface="Calibri" pitchFamily="34" charset="0"/>
            </a:endParaRPr>
          </a:p>
          <a:p>
            <a:pPr algn="just">
              <a:defRPr/>
            </a:pPr>
            <a:r>
              <a:rPr lang="en-US" sz="2000" dirty="0" smtClean="0">
                <a:latin typeface="Calibri" pitchFamily="34" charset="0"/>
              </a:rPr>
              <a:t>►</a:t>
            </a:r>
            <a:r>
              <a:rPr lang="el-GR" sz="2000" dirty="0" smtClean="0">
                <a:latin typeface="Calibri" pitchFamily="34" charset="0"/>
              </a:rPr>
              <a:t>Μην παραμελώντας κάτι ή υποθέτοντας ότι τα πειράγματα είναι ένα λιγότερο σοβαρό ζήτημα </a:t>
            </a:r>
            <a:r>
              <a:rPr lang="en-US" sz="2000" dirty="0" smtClean="0">
                <a:latin typeface="Calibri" pitchFamily="34" charset="0"/>
              </a:rPr>
              <a:t>►</a:t>
            </a:r>
            <a:r>
              <a:rPr lang="el-GR" sz="2000" dirty="0" smtClean="0">
                <a:latin typeface="Calibri" pitchFamily="34" charset="0"/>
              </a:rPr>
              <a:t>Μεταδίδοντας στους άλλους το είδος εκείνο προσέγγισης </a:t>
            </a:r>
            <a:r>
              <a:rPr lang="el-GR" sz="2000" dirty="0" smtClean="0">
                <a:latin typeface="Calibri" pitchFamily="34" charset="0"/>
              </a:rPr>
              <a:t>«</a:t>
            </a:r>
            <a:r>
              <a:rPr lang="el-GR" sz="2000" dirty="0" smtClean="0">
                <a:latin typeface="Calibri" pitchFamily="34" charset="0"/>
              </a:rPr>
              <a:t>Βλέπετε </a:t>
            </a:r>
            <a:r>
              <a:rPr lang="el-GR" sz="2000" dirty="0" smtClean="0">
                <a:latin typeface="Calibri" pitchFamily="34" charset="0"/>
              </a:rPr>
              <a:t>κάτι; Κάντε κάτι</a:t>
            </a:r>
            <a:r>
              <a:rPr lang="en-US" sz="2000" i="1" dirty="0" smtClean="0">
                <a:latin typeface="Calibri" pitchFamily="34" charset="0"/>
              </a:rPr>
              <a:t>!</a:t>
            </a:r>
            <a:r>
              <a:rPr lang="el-GR" sz="2000" i="1" smtClean="0">
                <a:latin typeface="Calibri" pitchFamily="34" charset="0"/>
              </a:rPr>
              <a:t>»</a:t>
            </a:r>
            <a:r>
              <a:rPr lang="en-US" sz="2000" smtClean="0">
                <a:latin typeface="Calibri" pitchFamily="34" charset="0"/>
              </a:rPr>
              <a:t> </a:t>
            </a:r>
            <a:r>
              <a:rPr lang="el-GR" sz="2000" dirty="0" smtClean="0">
                <a:latin typeface="Calibri" pitchFamily="34" charset="0"/>
              </a:rPr>
              <a:t>ως μορφή παρέμβασης στην εκφοβιστική συμπεριφορά</a:t>
            </a:r>
            <a:endParaRPr lang="en-US" sz="2000" dirty="0" smtClean="0">
              <a:latin typeface="Calibri" pitchFamily="34" charset="0"/>
            </a:endParaRPr>
          </a:p>
          <a:p>
            <a:pPr lvl="0">
              <a:lnSpc>
                <a:spcPct val="90000"/>
              </a:lnSpc>
              <a:spcBef>
                <a:spcPts val="1000"/>
              </a:spcBef>
              <a:defRPr/>
            </a:pPr>
            <a:endParaRPr lang="en-US" sz="2000" dirty="0" smtClean="0"/>
          </a:p>
          <a:p>
            <a:pPr lvl="0">
              <a:lnSpc>
                <a:spcPct val="90000"/>
              </a:lnSpc>
              <a:spcBef>
                <a:spcPts val="1000"/>
              </a:spcBef>
              <a:defRPr/>
            </a:pPr>
            <a:endParaRPr lang="en-US" sz="2000" dirty="0" smtClean="0"/>
          </a:p>
          <a:p>
            <a:pPr lvl="0">
              <a:lnSpc>
                <a:spcPct val="90000"/>
              </a:lnSpc>
              <a:spcBef>
                <a:spcPts val="1000"/>
              </a:spcBef>
              <a:defRPr/>
            </a:pPr>
            <a:endParaRPr lang="en-US" sz="2000" b="1" i="1" dirty="0" smtClean="0">
              <a:solidFill>
                <a:srgbClr val="1F4E83"/>
              </a:solidFill>
              <a:latin typeface="Calibri" panose="020F0502020204030204" pitchFamily="34" charset="0"/>
            </a:endParaRPr>
          </a:p>
          <a:p>
            <a:pPr algn="just">
              <a:lnSpc>
                <a:spcPct val="90000"/>
              </a:lnSpc>
              <a:spcBef>
                <a:spcPts val="1000"/>
              </a:spcBef>
              <a:defRPr/>
            </a:pPr>
            <a:endParaRPr lang="en-US" sz="2000" dirty="0" smtClean="0">
              <a:latin typeface="Calibri" panose="020F0502020204030204" pitchFamily="34" charset="0"/>
            </a:endParaRPr>
          </a:p>
          <a:p>
            <a:pPr algn="just">
              <a:lnSpc>
                <a:spcPct val="90000"/>
              </a:lnSpc>
              <a:spcBef>
                <a:spcPts val="1000"/>
              </a:spcBef>
              <a:defRPr/>
            </a:pPr>
            <a:endParaRPr kumimoji="0" lang="en-US" sz="2000" u="none" strike="noStrike" kern="1200" cap="none" spc="0" normalizeH="0" baseline="0" noProof="0" dirty="0" smtClean="0">
              <a:ln>
                <a:noFill/>
              </a:ln>
              <a:effectLst/>
              <a:uLnTx/>
              <a:uFillTx/>
              <a:latin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b="1" i="1" u="none" strike="noStrike" kern="1200" cap="none" spc="0" normalizeH="0" baseline="0" noProof="0" dirty="0" smtClean="0">
              <a:ln>
                <a:noFill/>
              </a:ln>
              <a:solidFill>
                <a:srgbClr val="1F4E83"/>
              </a:solidFill>
              <a:effectLst/>
              <a:uLnTx/>
              <a:uFillTx/>
              <a:latin typeface="Calibri" panose="020F0502020204030204" pitchFamily="34" charset="0"/>
            </a:endParaRPr>
          </a:p>
        </p:txBody>
      </p:sp>
      <p:sp>
        <p:nvSpPr>
          <p:cNvPr id="6" name="Content Placeholder 2"/>
          <p:cNvSpPr txBox="1">
            <a:spLocks/>
          </p:cNvSpPr>
          <p:nvPr/>
        </p:nvSpPr>
        <p:spPr>
          <a:xfrm>
            <a:off x="5919536" y="773366"/>
            <a:ext cx="6160169" cy="5435600"/>
          </a:xfrm>
          <a:prstGeom prst="rect">
            <a:avLst/>
          </a:prstGeom>
        </p:spPr>
        <p:txBody>
          <a:bodyPr vert="horz" lIns="54000" tIns="54000" rIns="54000" bIns="54000" rtlCol="0">
            <a:noAutofit/>
          </a:bodyPr>
          <a:lstStyle/>
          <a:p>
            <a:pPr marL="0" marR="0" lvl="0" indent="0" algn="ctr" defTabSz="914400" rtl="0" eaLnBrk="1" fontAlgn="auto" latinLnBrk="0" hangingPunct="1">
              <a:spcAft>
                <a:spcPts val="0"/>
              </a:spcAft>
              <a:buClrTx/>
              <a:buSzTx/>
              <a:buFont typeface="Arial" panose="020B0604020202020204" pitchFamily="34" charset="0"/>
              <a:buNone/>
              <a:tabLst/>
              <a:defRPr/>
            </a:pPr>
            <a:r>
              <a:rPr lang="el-GR" sz="1950" b="1" i="1" dirty="0" smtClean="0">
                <a:solidFill>
                  <a:srgbClr val="1F4E83"/>
                </a:solidFill>
                <a:latin typeface="Calibri" pitchFamily="34" charset="0"/>
              </a:rPr>
              <a:t>Διαμορφώστε ένα </a:t>
            </a:r>
            <a:r>
              <a:rPr lang="el-GR" sz="1950" b="1" i="1" dirty="0" smtClean="0">
                <a:solidFill>
                  <a:srgbClr val="DF145E"/>
                </a:solidFill>
                <a:latin typeface="Calibri" pitchFamily="34" charset="0"/>
              </a:rPr>
              <a:t>ασφαλές</a:t>
            </a:r>
            <a:r>
              <a:rPr lang="en-US" sz="1950" b="1" i="1" dirty="0" smtClean="0">
                <a:solidFill>
                  <a:srgbClr val="1F4E83"/>
                </a:solidFill>
                <a:latin typeface="Calibri" pitchFamily="34" charset="0"/>
              </a:rPr>
              <a:t> </a:t>
            </a:r>
            <a:r>
              <a:rPr lang="el-GR" sz="1950" b="1" i="1" dirty="0" smtClean="0">
                <a:solidFill>
                  <a:srgbClr val="1F4E83"/>
                </a:solidFill>
                <a:latin typeface="Calibri" pitchFamily="34" charset="0"/>
              </a:rPr>
              <a:t>περιβάλλον:</a:t>
            </a:r>
            <a:endParaRPr lang="en-US" sz="1950" b="1" i="1" dirty="0" smtClean="0">
              <a:solidFill>
                <a:srgbClr val="1F4E83"/>
              </a:solidFill>
              <a:latin typeface="Calibri" pitchFamily="34" charset="0"/>
            </a:endParaRPr>
          </a:p>
          <a:p>
            <a:pPr lvl="0" algn="just">
              <a:defRPr/>
            </a:pPr>
            <a:r>
              <a:rPr lang="en-US" sz="1950" dirty="0" smtClean="0">
                <a:latin typeface="Calibri" pitchFamily="34" charset="0"/>
              </a:rPr>
              <a:t>►</a:t>
            </a:r>
            <a:r>
              <a:rPr lang="el-GR" sz="1950" dirty="0" smtClean="0">
                <a:latin typeface="Calibri" pitchFamily="34" charset="0"/>
              </a:rPr>
              <a:t>Επιβάλλοντας έναν σχολικό πολιτισμό αποδοχής της διαφορετικότητας, ανεκτικότητας</a:t>
            </a:r>
            <a:r>
              <a:rPr lang="en-US" sz="1950" dirty="0" smtClean="0">
                <a:latin typeface="Calibri" pitchFamily="34" charset="0"/>
              </a:rPr>
              <a:t>, </a:t>
            </a:r>
            <a:r>
              <a:rPr lang="el-GR" sz="1950" dirty="0" smtClean="0">
                <a:latin typeface="Calibri" pitchFamily="34" charset="0"/>
              </a:rPr>
              <a:t> ενσωμάτωσης και σεβασμού</a:t>
            </a:r>
            <a:r>
              <a:rPr lang="en-US" sz="1950" dirty="0" smtClean="0">
                <a:latin typeface="Calibri" pitchFamily="34" charset="0"/>
              </a:rPr>
              <a:t>. </a:t>
            </a:r>
          </a:p>
          <a:p>
            <a:pPr lvl="0" algn="just">
              <a:defRPr/>
            </a:pPr>
            <a:r>
              <a:rPr lang="en-US" sz="1950" dirty="0" smtClean="0">
                <a:latin typeface="Calibri" pitchFamily="34" charset="0"/>
              </a:rPr>
              <a:t>►</a:t>
            </a:r>
            <a:r>
              <a:rPr lang="el-GR" sz="1950" dirty="0" smtClean="0">
                <a:latin typeface="Calibri" pitchFamily="34" charset="0"/>
              </a:rPr>
              <a:t>Οργανώνοντας συσκέψεις του προσωπικού, συνελεύσεις γονέων και συναντήσεις μαθητών.</a:t>
            </a:r>
            <a:endParaRPr lang="en-US" sz="1950" dirty="0" smtClean="0">
              <a:latin typeface="Calibri" pitchFamily="34" charset="0"/>
            </a:endParaRPr>
          </a:p>
          <a:p>
            <a:pPr lvl="0" algn="just">
              <a:defRPr/>
            </a:pPr>
            <a:r>
              <a:rPr lang="en-US" sz="1950" dirty="0" smtClean="0">
                <a:latin typeface="Calibri" pitchFamily="34" charset="0"/>
              </a:rPr>
              <a:t>►</a:t>
            </a:r>
            <a:r>
              <a:rPr lang="el-GR" sz="1950" dirty="0" smtClean="0">
                <a:latin typeface="Calibri" pitchFamily="34" charset="0"/>
              </a:rPr>
              <a:t>Διανέμοντας ενημερωτικά δελτία στις οικογένειες, δημιουργώντας μια σχολική ιστοσελίδα και χρησιμοποιώντας τα μαθητικά και </a:t>
            </a:r>
            <a:r>
              <a:rPr lang="el-GR" sz="1950" dirty="0" err="1" smtClean="0">
                <a:latin typeface="Calibri" pitchFamily="34" charset="0"/>
              </a:rPr>
              <a:t>γονεϊκά</a:t>
            </a:r>
            <a:r>
              <a:rPr lang="el-GR" sz="1950" dirty="0" smtClean="0">
                <a:latin typeface="Calibri" pitchFamily="34" charset="0"/>
              </a:rPr>
              <a:t> εγχειρίδια για να διαμορφώσετε ένα θετικό κλίμα στο σχολείο. </a:t>
            </a:r>
          </a:p>
          <a:p>
            <a:pPr lvl="0" algn="just">
              <a:defRPr/>
            </a:pPr>
            <a:r>
              <a:rPr lang="en-US" sz="1950" dirty="0" smtClean="0">
                <a:latin typeface="Calibri" pitchFamily="34" charset="0"/>
              </a:rPr>
              <a:t>►</a:t>
            </a:r>
            <a:r>
              <a:rPr lang="el-GR" sz="1950" dirty="0" smtClean="0">
                <a:latin typeface="Calibri" pitchFamily="34" charset="0"/>
              </a:rPr>
              <a:t>Ενισχύοντας τις θετικές κοινωνικές σχέσεις και</a:t>
            </a:r>
            <a:r>
              <a:rPr lang="en-US" sz="1950" dirty="0" smtClean="0">
                <a:latin typeface="Calibri" pitchFamily="34" charset="0"/>
              </a:rPr>
              <a:t> </a:t>
            </a:r>
            <a:r>
              <a:rPr lang="el-GR" sz="1950" dirty="0" smtClean="0">
                <a:latin typeface="Calibri" pitchFamily="34" charset="0"/>
              </a:rPr>
              <a:t>μια νοοτροπία που δεν αποκλείει κανέναν.</a:t>
            </a:r>
          </a:p>
          <a:p>
            <a:pPr lvl="0" algn="just">
              <a:defRPr/>
            </a:pPr>
            <a:r>
              <a:rPr lang="en-US" sz="1950" dirty="0" smtClean="0">
                <a:latin typeface="Calibri" pitchFamily="34" charset="0"/>
              </a:rPr>
              <a:t>►</a:t>
            </a:r>
            <a:r>
              <a:rPr lang="el-GR" sz="1950" dirty="0" smtClean="0">
                <a:latin typeface="Calibri" pitchFamily="34" charset="0"/>
              </a:rPr>
              <a:t>Όντας ενήμεροι/</a:t>
            </a:r>
            <a:r>
              <a:rPr lang="el-GR" sz="1950" dirty="0" err="1" smtClean="0">
                <a:latin typeface="Calibri" pitchFamily="34" charset="0"/>
              </a:rPr>
              <a:t>ες</a:t>
            </a:r>
            <a:r>
              <a:rPr lang="el-GR" sz="1950" dirty="0" smtClean="0">
                <a:latin typeface="Calibri" pitchFamily="34" charset="0"/>
              </a:rPr>
              <a:t> για αυτά που κάνουν οι μαθητές στο Διαδίκτυο.</a:t>
            </a:r>
            <a:endParaRPr kumimoji="0" lang="en-US" sz="1950" u="none" strike="noStrike" kern="1200" cap="none" spc="0" normalizeH="0" baseline="0" noProof="0" dirty="0" smtClean="0">
              <a:ln>
                <a:noFill/>
              </a:ln>
              <a:effectLst/>
              <a:uLnTx/>
              <a:uFillTx/>
              <a:latin typeface="Calibri" pitchFamily="34" charset="0"/>
            </a:endParaRPr>
          </a:p>
          <a:p>
            <a:pPr lvl="0" algn="just">
              <a:defRPr/>
            </a:pPr>
            <a:r>
              <a:rPr lang="en-US" sz="1950" dirty="0" smtClean="0">
                <a:latin typeface="Calibri" pitchFamily="34" charset="0"/>
              </a:rPr>
              <a:t>►</a:t>
            </a:r>
            <a:r>
              <a:rPr lang="el-GR" sz="1950" dirty="0" smtClean="0">
                <a:latin typeface="Calibri" pitchFamily="34" charset="0"/>
              </a:rPr>
              <a:t>Θεσπίζοντας βασικούς κανόνες</a:t>
            </a:r>
            <a:r>
              <a:rPr lang="en-US" sz="1950" dirty="0" smtClean="0">
                <a:latin typeface="Calibri" pitchFamily="34" charset="0"/>
              </a:rPr>
              <a:t> </a:t>
            </a:r>
            <a:r>
              <a:rPr lang="el-GR" sz="1950" dirty="0" smtClean="0">
                <a:latin typeface="Calibri" pitchFamily="34" charset="0"/>
              </a:rPr>
              <a:t>συμπεριφοράς.</a:t>
            </a:r>
          </a:p>
          <a:p>
            <a:pPr lvl="0" algn="just">
              <a:defRPr/>
            </a:pPr>
            <a:r>
              <a:rPr lang="en-US" sz="1950" dirty="0" smtClean="0">
                <a:latin typeface="Calibri" pitchFamily="34" charset="0"/>
              </a:rPr>
              <a:t>►</a:t>
            </a:r>
            <a:r>
              <a:rPr lang="el-GR" sz="1950" dirty="0" smtClean="0">
                <a:latin typeface="Calibri" pitchFamily="34" charset="0"/>
              </a:rPr>
              <a:t>Επιβάλλοντας κανόνες σχετικά με τη χρήση</a:t>
            </a:r>
            <a:r>
              <a:rPr lang="en-US" sz="1950" dirty="0" smtClean="0">
                <a:latin typeface="Calibri" pitchFamily="34" charset="0"/>
              </a:rPr>
              <a:t> </a:t>
            </a:r>
            <a:r>
              <a:rPr lang="el-GR" sz="1950" dirty="0" smtClean="0">
                <a:latin typeface="Calibri" pitchFamily="34" charset="0"/>
              </a:rPr>
              <a:t>των Τεχνολογιών  Πληροφορίας και Επικοινωνίας (ΤΠΕ).</a:t>
            </a:r>
            <a:endParaRPr lang="en-US" sz="1950" dirty="0" smtClean="0">
              <a:latin typeface="Calibri" pitchFamily="34" charset="0"/>
            </a:endParaRPr>
          </a:p>
          <a:p>
            <a:pPr lvl="0" algn="just">
              <a:defRPr/>
            </a:pPr>
            <a:r>
              <a:rPr lang="en-US" sz="1950" dirty="0" smtClean="0">
                <a:latin typeface="Calibri" pitchFamily="34" charset="0"/>
              </a:rPr>
              <a:t>►</a:t>
            </a:r>
            <a:r>
              <a:rPr lang="el-GR" sz="1950" dirty="0" smtClean="0">
                <a:latin typeface="Calibri" pitchFamily="34" charset="0"/>
              </a:rPr>
              <a:t>Διασφαλίζοντας ότι οι μαθητές συγχρωτίζονται</a:t>
            </a:r>
            <a:r>
              <a:rPr lang="en-US" sz="1950" dirty="0" smtClean="0">
                <a:latin typeface="Calibri" pitchFamily="34" charset="0"/>
              </a:rPr>
              <a:t> </a:t>
            </a:r>
            <a:r>
              <a:rPr lang="el-GR" sz="1950" dirty="0" smtClean="0">
                <a:latin typeface="Calibri" pitchFamily="34" charset="0"/>
              </a:rPr>
              <a:t>με ασφάλεια.</a:t>
            </a:r>
          </a:p>
          <a:p>
            <a:pPr lvl="0" algn="just">
              <a:defRPr/>
            </a:pPr>
            <a:r>
              <a:rPr lang="en-US" sz="1950" dirty="0" smtClean="0">
                <a:latin typeface="Calibri" pitchFamily="34" charset="0"/>
              </a:rPr>
              <a:t>►</a:t>
            </a:r>
            <a:r>
              <a:rPr lang="el-GR" sz="1950" dirty="0" smtClean="0">
                <a:latin typeface="Calibri" pitchFamily="34" charset="0"/>
              </a:rPr>
              <a:t>Επιτηρώντας τα «σημεία</a:t>
            </a:r>
            <a:r>
              <a:rPr lang="en-US" sz="1950" dirty="0" smtClean="0">
                <a:latin typeface="Calibri" pitchFamily="34" charset="0"/>
              </a:rPr>
              <a:t> </a:t>
            </a:r>
            <a:r>
              <a:rPr lang="el-GR" sz="1950" dirty="0" smtClean="0">
                <a:latin typeface="Calibri" pitchFamily="34" charset="0"/>
              </a:rPr>
              <a:t>με δωρεάν Ίντερνετ»</a:t>
            </a:r>
            <a:endParaRPr kumimoji="0" lang="en-US" sz="1950" b="1" i="1" u="none" strike="noStrike" kern="1200" cap="none" spc="0" normalizeH="0" baseline="0" noProof="0" dirty="0" smtClean="0">
              <a:ln>
                <a:noFill/>
              </a:ln>
              <a:solidFill>
                <a:srgbClr val="1F4E83"/>
              </a:solidFill>
              <a:effectLst/>
              <a:uLnTx/>
              <a:uFillTx/>
              <a:latin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950" b="1" i="1" u="none" strike="noStrike" kern="1200" cap="none" spc="0" normalizeH="0" baseline="0" noProof="0" dirty="0" smtClean="0">
              <a:ln>
                <a:noFill/>
              </a:ln>
              <a:solidFill>
                <a:srgbClr val="1F4E83"/>
              </a:solidFill>
              <a:effectLst/>
              <a:uLnTx/>
              <a:uFillTx/>
              <a:latin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l-GR" sz="3000" b="1" dirty="0" smtClean="0"/>
              <a:t>Διαδικτυακή ασφάλεια και γνώση των πλέον συνηθισμένων ιστοσελίδων που επισκέπτονται τα παιδιά</a:t>
            </a:r>
            <a:endParaRPr lang="en-US" sz="3000" dirty="0"/>
          </a:p>
        </p:txBody>
      </p:sp>
      <p:sp>
        <p:nvSpPr>
          <p:cNvPr id="4" name="Content Placeholder 2"/>
          <p:cNvSpPr txBox="1">
            <a:spLocks/>
          </p:cNvSpPr>
          <p:nvPr/>
        </p:nvSpPr>
        <p:spPr>
          <a:xfrm>
            <a:off x="152400" y="737938"/>
            <a:ext cx="5753100" cy="5778500"/>
          </a:xfrm>
          <a:prstGeom prst="rect">
            <a:avLst/>
          </a:prstGeom>
        </p:spPr>
        <p:txBody>
          <a:bodyPr vert="horz" lIns="54000" tIns="54000" rIns="54000" bIns="54000" rtlCol="0">
            <a:noAutofit/>
          </a:bodyPr>
          <a:lstStyle/>
          <a:p>
            <a:pPr marL="0" marR="0" lvl="0" algn="just" defTabSz="914400" rtl="0" eaLnBrk="1" fontAlgn="auto" latinLnBrk="0" hangingPunct="1">
              <a:spcAft>
                <a:spcPts val="0"/>
              </a:spcAft>
              <a:buClrTx/>
              <a:buSzTx/>
              <a:buFont typeface="Arial" panose="020B0604020202020204" pitchFamily="34" charset="0"/>
              <a:buNone/>
              <a:tabLst/>
              <a:defRPr/>
            </a:pPr>
            <a:r>
              <a:rPr lang="el-GR" sz="2000" b="1" i="1" dirty="0" smtClean="0">
                <a:solidFill>
                  <a:srgbClr val="DF145E"/>
                </a:solidFill>
                <a:latin typeface="Calibri" panose="020F0502020204030204" pitchFamily="34" charset="0"/>
              </a:rPr>
              <a:t>Δώστε στους μαθητές σας τις ακόλουθες συμβουλές ασφαλούς πλοήγησης στο Διαδίκτυο</a:t>
            </a:r>
            <a:r>
              <a:rPr lang="en-US" sz="2000" b="1" i="1" dirty="0" smtClean="0">
                <a:solidFill>
                  <a:srgbClr val="DF145E"/>
                </a:solidFill>
                <a:latin typeface="Calibri" panose="020F0502020204030204" pitchFamily="34" charset="0"/>
              </a:rPr>
              <a:t> [1, 2]:</a:t>
            </a:r>
          </a:p>
          <a:p>
            <a:pPr lvl="0" algn="just">
              <a:defRPr/>
            </a:pPr>
            <a:r>
              <a:rPr lang="en-US" sz="2000" dirty="0" smtClean="0">
                <a:latin typeface="Calibri" pitchFamily="34" charset="0"/>
              </a:rPr>
              <a:t>►</a:t>
            </a:r>
            <a:r>
              <a:rPr lang="el-GR" sz="2000" dirty="0" smtClean="0">
                <a:latin typeface="Calibri" pitchFamily="34" charset="0"/>
              </a:rPr>
              <a:t>Μην δίνετε ποτέ το πραγματικό σας όνομα, διεύθυνση και αριθμό τηλεφώνου</a:t>
            </a:r>
          </a:p>
          <a:p>
            <a:pPr lvl="0" algn="just">
              <a:defRPr/>
            </a:pPr>
            <a:r>
              <a:rPr lang="en-US" sz="2000" dirty="0" smtClean="0">
                <a:latin typeface="Calibri" pitchFamily="34" charset="0"/>
              </a:rPr>
              <a:t>►</a:t>
            </a:r>
            <a:r>
              <a:rPr lang="el-GR" sz="2000" dirty="0">
                <a:latin typeface="Calibri" pitchFamily="34" charset="0"/>
              </a:rPr>
              <a:t>Μ</a:t>
            </a:r>
            <a:r>
              <a:rPr lang="el-GR" sz="2000" dirty="0" smtClean="0">
                <a:latin typeface="Calibri" pitchFamily="34" charset="0"/>
              </a:rPr>
              <a:t>ην λέτε σε κανέναν σε ποιο σχολείο πάτε</a:t>
            </a:r>
            <a:endParaRPr lang="en-US" sz="2000" dirty="0" smtClean="0">
              <a:latin typeface="Calibri" pitchFamily="34" charset="0"/>
            </a:endParaRPr>
          </a:p>
          <a:p>
            <a:pPr algn="just">
              <a:defRPr/>
            </a:pPr>
            <a:r>
              <a:rPr lang="en-US" sz="2000" dirty="0" smtClean="0">
                <a:latin typeface="Calibri" pitchFamily="34" charset="0"/>
              </a:rPr>
              <a:t>►</a:t>
            </a:r>
            <a:r>
              <a:rPr lang="el-GR" sz="2000" dirty="0" smtClean="0">
                <a:latin typeface="Calibri" pitchFamily="34" charset="0"/>
              </a:rPr>
              <a:t>Μην δέχεστε να συναντήσετε μόνοι/</a:t>
            </a:r>
            <a:r>
              <a:rPr lang="el-GR" sz="2000" dirty="0" err="1" smtClean="0">
                <a:latin typeface="Calibri" pitchFamily="34" charset="0"/>
              </a:rPr>
              <a:t>ες</a:t>
            </a:r>
            <a:r>
              <a:rPr lang="el-GR" sz="2000" dirty="0" smtClean="0">
                <a:latin typeface="Calibri" pitchFamily="34" charset="0"/>
              </a:rPr>
              <a:t> σας κανέναν από κάποια εφαρμογή ανταλλαγής μηνυμάτων (μόνο σε δημόσιους χώρους και με την παρουσία ενός γονέα ή κάποιου άλλου ενήλικα) </a:t>
            </a:r>
          </a:p>
          <a:p>
            <a:pPr algn="just">
              <a:defRPr/>
            </a:pPr>
            <a:r>
              <a:rPr lang="en-US" sz="2000" dirty="0" smtClean="0">
                <a:latin typeface="Calibri" pitchFamily="34" charset="0"/>
              </a:rPr>
              <a:t>►</a:t>
            </a:r>
            <a:r>
              <a:rPr lang="el-GR" sz="2000" dirty="0" smtClean="0">
                <a:latin typeface="Calibri" pitchFamily="34" charset="0"/>
              </a:rPr>
              <a:t>Πείτε σε έναν ενήλικα που εμπιστεύεστε αν κάποιος σας κάνει </a:t>
            </a:r>
            <a:r>
              <a:rPr lang="el-GR" sz="2000" dirty="0">
                <a:latin typeface="Calibri" pitchFamily="34" charset="0"/>
              </a:rPr>
              <a:t>ανάρμοστες </a:t>
            </a:r>
            <a:r>
              <a:rPr lang="el-GR" sz="2000" dirty="0" smtClean="0">
                <a:latin typeface="Calibri" pitchFamily="34" charset="0"/>
              </a:rPr>
              <a:t>προτάσεις μέσω του Διαδικτύου ή σας κάνει  να αισθάνεστε άβολα</a:t>
            </a:r>
            <a:endParaRPr lang="en-US" sz="2000" dirty="0" smtClean="0">
              <a:latin typeface="Calibri" pitchFamily="34" charset="0"/>
            </a:endParaRPr>
          </a:p>
          <a:p>
            <a:pPr algn="just">
              <a:defRPr/>
            </a:pPr>
            <a:r>
              <a:rPr lang="en-US" sz="2000" dirty="0" smtClean="0">
                <a:latin typeface="Calibri" pitchFamily="34" charset="0"/>
              </a:rPr>
              <a:t>►</a:t>
            </a:r>
            <a:r>
              <a:rPr lang="el-GR" sz="2000" dirty="0" smtClean="0">
                <a:latin typeface="Calibri" pitchFamily="34" charset="0"/>
              </a:rPr>
              <a:t>Μην απαντάτε ποτέ σε κάποιον που σας εκφοβίζει διαδικτυακά</a:t>
            </a:r>
            <a:endParaRPr lang="en-US" sz="2000" dirty="0" smtClean="0">
              <a:latin typeface="Calibri" pitchFamily="34" charset="0"/>
            </a:endParaRPr>
          </a:p>
          <a:p>
            <a:pPr algn="just">
              <a:defRPr/>
            </a:pPr>
            <a:r>
              <a:rPr lang="en-US" sz="2000" dirty="0" smtClean="0">
                <a:latin typeface="Calibri" pitchFamily="34" charset="0"/>
              </a:rPr>
              <a:t>►</a:t>
            </a:r>
            <a:r>
              <a:rPr lang="el-GR" sz="2000" dirty="0" smtClean="0">
                <a:latin typeface="Calibri" pitchFamily="34" charset="0"/>
              </a:rPr>
              <a:t>Αποθηκεύστε τις ενδείξεις διαδικτυακού εκφοβισμού (σχόλια, μηνύματα, εικόνες κ.τ.λ.) </a:t>
            </a:r>
          </a:p>
          <a:p>
            <a:pPr algn="just">
              <a:defRPr/>
            </a:pPr>
            <a:r>
              <a:rPr lang="en-US" sz="2000" dirty="0" smtClean="0">
                <a:latin typeface="Calibri" pitchFamily="34" charset="0"/>
              </a:rPr>
              <a:t>►</a:t>
            </a:r>
            <a:r>
              <a:rPr lang="el-GR" sz="2000" dirty="0" smtClean="0">
                <a:latin typeface="Calibri" pitchFamily="34" charset="0"/>
              </a:rPr>
              <a:t>Αποκλείστε τον θύτη (δηλ. κλείστε την εφαρμογή ανταλλαγής μηνυμάτων)</a:t>
            </a:r>
            <a:endParaRPr lang="en-US" sz="2000" dirty="0" smtClean="0">
              <a:latin typeface="Calibri" pitchFamily="34" charset="0"/>
            </a:endParaRPr>
          </a:p>
          <a:p>
            <a:pPr algn="just">
              <a:defRPr/>
            </a:pPr>
            <a:r>
              <a:rPr lang="en-US" sz="2000" dirty="0" smtClean="0">
                <a:latin typeface="Calibri" pitchFamily="34" charset="0"/>
              </a:rPr>
              <a:t>►</a:t>
            </a:r>
            <a:r>
              <a:rPr lang="el-GR" sz="2000" dirty="0" smtClean="0">
                <a:latin typeface="Calibri" pitchFamily="34" charset="0"/>
              </a:rPr>
              <a:t>Να είστε κόσμιοι (αξιοπρεπείς και να μην πέφτετε στο επίπεδο του θύτη)</a:t>
            </a:r>
            <a:endParaRPr lang="en-US" sz="2000" dirty="0" smtClean="0">
              <a:latin typeface="Calibri"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1" i="1" u="none" strike="noStrike" kern="1200" cap="none" spc="0" normalizeH="0" baseline="0" noProof="0" dirty="0" smtClean="0">
              <a:ln>
                <a:noFill/>
              </a:ln>
              <a:solidFill>
                <a:srgbClr val="1F4E83"/>
              </a:solidFill>
              <a:effectLst/>
              <a:uLnTx/>
              <a:uFillTx/>
              <a:latin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b="1" i="1" u="none" strike="noStrike" kern="1200" cap="none" spc="0" normalizeH="0" baseline="0" noProof="0" dirty="0" smtClean="0">
              <a:ln>
                <a:noFill/>
              </a:ln>
              <a:solidFill>
                <a:srgbClr val="1F4E83"/>
              </a:solidFill>
              <a:effectLst/>
              <a:uLnTx/>
              <a:uFillTx/>
              <a:latin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b="1" i="1" u="none" strike="noStrike" kern="1200" cap="none" spc="0" normalizeH="0" baseline="0" noProof="0" dirty="0" smtClean="0">
              <a:ln>
                <a:noFill/>
              </a:ln>
              <a:solidFill>
                <a:srgbClr val="1F4E83"/>
              </a:solidFill>
              <a:effectLst/>
              <a:uLnTx/>
              <a:uFillTx/>
              <a:latin typeface="Calibri" panose="020F0502020204030204" pitchFamily="34" charset="0"/>
            </a:endParaRPr>
          </a:p>
        </p:txBody>
      </p:sp>
      <p:sp>
        <p:nvSpPr>
          <p:cNvPr id="7" name="Content Placeholder 2"/>
          <p:cNvSpPr txBox="1">
            <a:spLocks/>
          </p:cNvSpPr>
          <p:nvPr/>
        </p:nvSpPr>
        <p:spPr>
          <a:xfrm>
            <a:off x="6223000" y="728580"/>
            <a:ext cx="5753100" cy="5778500"/>
          </a:xfrm>
          <a:prstGeom prst="rect">
            <a:avLst/>
          </a:prstGeom>
        </p:spPr>
        <p:txBody>
          <a:bodyPr vert="horz" lIns="54000" tIns="54000" rIns="54000" bIns="54000" rtlCol="0">
            <a:noAutofit/>
          </a:bodyPr>
          <a:lstStyle/>
          <a:p>
            <a:pPr marL="0" marR="0" lvl="0" indent="0" algn="just" defTabSz="914400" rtl="0" eaLnBrk="1" fontAlgn="auto" latinLnBrk="0" hangingPunct="1">
              <a:spcAft>
                <a:spcPts val="0"/>
              </a:spcAft>
              <a:buClrTx/>
              <a:buSzTx/>
              <a:buFont typeface="Arial" panose="020B0604020202020204" pitchFamily="34" charset="0"/>
              <a:buNone/>
              <a:tabLst/>
              <a:defRPr/>
            </a:pPr>
            <a:r>
              <a:rPr lang="el-GR" sz="2000" b="1" i="1" dirty="0" smtClean="0">
                <a:solidFill>
                  <a:srgbClr val="DF145E"/>
                </a:solidFill>
                <a:latin typeface="Calibri" panose="020F0502020204030204" pitchFamily="34" charset="0"/>
              </a:rPr>
              <a:t>Προσπαθήστε να είστε ενήμεροι/</a:t>
            </a:r>
            <a:r>
              <a:rPr lang="el-GR" sz="2000" b="1" i="1" dirty="0" err="1" smtClean="0">
                <a:solidFill>
                  <a:srgbClr val="DF145E"/>
                </a:solidFill>
                <a:latin typeface="Calibri" panose="020F0502020204030204" pitchFamily="34" charset="0"/>
              </a:rPr>
              <a:t>ες</a:t>
            </a:r>
            <a:r>
              <a:rPr lang="el-GR" sz="2000" b="1" i="1" dirty="0" smtClean="0">
                <a:solidFill>
                  <a:srgbClr val="DF145E"/>
                </a:solidFill>
                <a:latin typeface="Calibri" panose="020F0502020204030204" pitchFamily="34" charset="0"/>
              </a:rPr>
              <a:t> σχετικά με τις πλέον συνηθισμένες ιστοσελίδες που επισκέπτονται οι μαθητές </a:t>
            </a:r>
            <a:r>
              <a:rPr lang="en-US" sz="2000" b="1" i="1" dirty="0" smtClean="0">
                <a:solidFill>
                  <a:srgbClr val="DF145E"/>
                </a:solidFill>
                <a:latin typeface="Calibri" panose="020F0502020204030204" pitchFamily="34" charset="0"/>
              </a:rPr>
              <a:t>:</a:t>
            </a:r>
          </a:p>
          <a:p>
            <a:pPr algn="just">
              <a:defRPr/>
            </a:pPr>
            <a:r>
              <a:rPr lang="en-US" sz="2000" dirty="0" smtClean="0">
                <a:latin typeface="Calibri" pitchFamily="34" charset="0"/>
              </a:rPr>
              <a:t>►</a:t>
            </a:r>
            <a:r>
              <a:rPr lang="el-GR" sz="2000" dirty="0" smtClean="0">
                <a:latin typeface="Calibri" pitchFamily="34" charset="0"/>
              </a:rPr>
              <a:t>Μιλήστε ανοικτά για το θέμα αυτό με τους μαθητές</a:t>
            </a:r>
            <a:endParaRPr lang="en-US" sz="2000" dirty="0" smtClean="0">
              <a:latin typeface="Calibri" pitchFamily="34" charset="0"/>
            </a:endParaRPr>
          </a:p>
          <a:p>
            <a:pPr algn="just">
              <a:defRPr/>
            </a:pPr>
            <a:r>
              <a:rPr lang="en-US" sz="2000" dirty="0" smtClean="0">
                <a:latin typeface="Calibri" pitchFamily="34" charset="0"/>
              </a:rPr>
              <a:t>►</a:t>
            </a:r>
            <a:r>
              <a:rPr lang="el-GR" sz="2000" dirty="0" smtClean="0">
                <a:latin typeface="Calibri" pitchFamily="34" charset="0"/>
              </a:rPr>
              <a:t>Συζητήστε με τους γονείς αν είναι ενήμεροι για τις ιστοσελίδες που επισκέπτονται τα παιδιά τους </a:t>
            </a:r>
          </a:p>
          <a:p>
            <a:pPr algn="just">
              <a:defRPr/>
            </a:pPr>
            <a:r>
              <a:rPr lang="en-US" sz="2000" dirty="0" smtClean="0">
                <a:latin typeface="Calibri" pitchFamily="34" charset="0"/>
              </a:rPr>
              <a:t>►</a:t>
            </a:r>
            <a:r>
              <a:rPr lang="el-GR" sz="2000" dirty="0" smtClean="0">
                <a:latin typeface="Calibri" pitchFamily="34" charset="0"/>
              </a:rPr>
              <a:t>Ανταλλάξτε καλές πρακτικές με τους συνομηλίκους σας </a:t>
            </a:r>
          </a:p>
          <a:p>
            <a:pPr algn="just">
              <a:defRPr/>
            </a:pPr>
            <a:r>
              <a:rPr lang="en-US" sz="2000" dirty="0" smtClean="0">
                <a:latin typeface="Calibri" pitchFamily="34" charset="0"/>
              </a:rPr>
              <a:t>►</a:t>
            </a:r>
            <a:r>
              <a:rPr lang="el-GR" sz="2000" dirty="0" smtClean="0">
                <a:latin typeface="Calibri" pitchFamily="34" charset="0"/>
              </a:rPr>
              <a:t>Ζητήστε τη βοήθεια ειδικών στον διαδικτυακό εκφοβισμό</a:t>
            </a:r>
            <a:endParaRPr lang="en-US" sz="2000" dirty="0" smtClean="0">
              <a:latin typeface="Calibri" pitchFamily="34" charset="0"/>
            </a:endParaRPr>
          </a:p>
          <a:p>
            <a:pPr algn="just">
              <a:defRPr/>
            </a:pPr>
            <a:r>
              <a:rPr lang="en-US" sz="2000" dirty="0" smtClean="0">
                <a:latin typeface="Calibri" pitchFamily="34" charset="0"/>
              </a:rPr>
              <a:t>►</a:t>
            </a:r>
            <a:r>
              <a:rPr lang="el-GR" sz="2000" dirty="0" smtClean="0">
                <a:latin typeface="Calibri" pitchFamily="34" charset="0"/>
              </a:rPr>
              <a:t>Εντοπίστε τις ιστοσελίδες που επισκέπτονται συχνότερα οι μαθητές</a:t>
            </a:r>
            <a:endParaRPr lang="en-US" sz="2000" dirty="0" smtClean="0">
              <a:latin typeface="Calibri" pitchFamily="34" charset="0"/>
            </a:endParaRPr>
          </a:p>
          <a:p>
            <a:pPr algn="just">
              <a:defRPr/>
            </a:pPr>
            <a:r>
              <a:rPr lang="en-US" sz="2000" dirty="0" smtClean="0">
                <a:latin typeface="Calibri" pitchFamily="34" charset="0"/>
              </a:rPr>
              <a:t>►</a:t>
            </a:r>
            <a:r>
              <a:rPr lang="el-GR" sz="2000" dirty="0" smtClean="0">
                <a:latin typeface="Calibri" pitchFamily="34" charset="0"/>
              </a:rPr>
              <a:t>Καταρτίστε έναν κατάλογο με τις απαγορευμένες σελίδες και γνωστοποιήστε τες στους μαθητές</a:t>
            </a:r>
          </a:p>
          <a:p>
            <a:pPr algn="just">
              <a:defRPr/>
            </a:pPr>
            <a:r>
              <a:rPr lang="en-US" sz="2000" dirty="0" smtClean="0">
                <a:latin typeface="Calibri" pitchFamily="34" charset="0"/>
              </a:rPr>
              <a:t>►</a:t>
            </a:r>
            <a:r>
              <a:rPr lang="el-GR" sz="2000" dirty="0" smtClean="0">
                <a:latin typeface="Calibri" pitchFamily="34" charset="0"/>
              </a:rPr>
              <a:t>Ενημερωθείτε από αξιόπιστες εκθέσεις, αναλύσεις, μελέτες και άλλα επίσημα έγγραφα </a:t>
            </a:r>
            <a:r>
              <a:rPr lang="en-US" sz="2000" dirty="0" smtClean="0">
                <a:latin typeface="Calibri" pitchFamily="34" charset="0"/>
              </a:rPr>
              <a:t>►</a:t>
            </a:r>
            <a:r>
              <a:rPr lang="el-GR" sz="2000" dirty="0" smtClean="0">
                <a:latin typeface="Calibri" pitchFamily="34" charset="0"/>
              </a:rPr>
              <a:t>Παρακολουθήστε την πρόσβαση σε νέες τεχνολογίες (υπολογιστές, ταμπλέτες </a:t>
            </a:r>
            <a:r>
              <a:rPr lang="el-GR" sz="2000" dirty="0" err="1" smtClean="0">
                <a:latin typeface="Calibri" pitchFamily="34" charset="0"/>
              </a:rPr>
              <a:t>κ.λ.π</a:t>
            </a:r>
            <a:r>
              <a:rPr lang="el-GR" sz="2000" dirty="0" smtClean="0">
                <a:latin typeface="Calibri" pitchFamily="34" charset="0"/>
              </a:rPr>
              <a:t>.) και φυλάξτε αυτές τις συσκευές σε ένα</a:t>
            </a:r>
            <a:r>
              <a:rPr lang="en-US" sz="2000" dirty="0" smtClean="0">
                <a:latin typeface="Calibri" pitchFamily="34" charset="0"/>
              </a:rPr>
              <a:t> </a:t>
            </a:r>
            <a:r>
              <a:rPr lang="el-GR" sz="2000" dirty="0" smtClean="0">
                <a:latin typeface="Calibri" pitchFamily="34" charset="0"/>
              </a:rPr>
              <a:t>κεντρικό σημείο για να αποφευχθεί η ιδιωτική χρήση τους</a:t>
            </a:r>
            <a:r>
              <a:rPr lang="en-US" sz="2000" dirty="0" smtClean="0">
                <a:latin typeface="Calibri" pitchFamily="34" charset="0"/>
              </a:rPr>
              <a:t>)</a:t>
            </a:r>
          </a:p>
          <a:p>
            <a:pPr algn="just">
              <a:lnSpc>
                <a:spcPct val="90000"/>
              </a:lnSpc>
              <a:spcBef>
                <a:spcPts val="1000"/>
              </a:spcBef>
              <a:defRPr/>
            </a:pPr>
            <a:endParaRPr lang="en-US" sz="2000" dirty="0" smtClean="0">
              <a:latin typeface="Calibri" pitchFamily="34" charset="0"/>
            </a:endParaRPr>
          </a:p>
          <a:p>
            <a:pPr algn="just">
              <a:lnSpc>
                <a:spcPct val="90000"/>
              </a:lnSpc>
              <a:spcBef>
                <a:spcPts val="1000"/>
              </a:spcBef>
              <a:defRPr/>
            </a:pPr>
            <a:endParaRPr lang="en-US" sz="2000" dirty="0" smtClean="0">
              <a:latin typeface="Calibri" pitchFamily="34" charset="0"/>
            </a:endParaRPr>
          </a:p>
          <a:p>
            <a:pPr algn="just">
              <a:lnSpc>
                <a:spcPct val="90000"/>
              </a:lnSpc>
              <a:spcBef>
                <a:spcPts val="1000"/>
              </a:spcBef>
              <a:defRPr/>
            </a:pPr>
            <a:endParaRPr lang="en-US" sz="2000" dirty="0" smtClean="0">
              <a:latin typeface="Calibri" pitchFamily="34" charset="0"/>
            </a:endParaRPr>
          </a:p>
          <a:p>
            <a:pPr algn="just">
              <a:lnSpc>
                <a:spcPct val="90000"/>
              </a:lnSpc>
              <a:spcBef>
                <a:spcPts val="1000"/>
              </a:spcBef>
              <a:defRPr/>
            </a:pPr>
            <a:endParaRPr lang="en-US" sz="2000" dirty="0" smtClean="0">
              <a:latin typeface="Calibri" pitchFamily="34" charset="0"/>
            </a:endParaRPr>
          </a:p>
          <a:p>
            <a:pPr algn="just">
              <a:lnSpc>
                <a:spcPct val="90000"/>
              </a:lnSpc>
              <a:spcBef>
                <a:spcPts val="1000"/>
              </a:spcBef>
              <a:defRPr/>
            </a:pPr>
            <a:endParaRPr lang="en-US" sz="2000" dirty="0" smtClean="0">
              <a:latin typeface="Calibri" pitchFamily="34" charset="0"/>
            </a:endParaRPr>
          </a:p>
          <a:p>
            <a:pPr algn="just">
              <a:lnSpc>
                <a:spcPct val="90000"/>
              </a:lnSpc>
              <a:spcBef>
                <a:spcPts val="1000"/>
              </a:spcBef>
              <a:defRPr/>
            </a:pPr>
            <a:endParaRPr lang="en-US" sz="2000" dirty="0" smtClean="0">
              <a:latin typeface="Calibri" pitchFamily="34" charset="0"/>
            </a:endParaRPr>
          </a:p>
          <a:p>
            <a:pPr algn="just">
              <a:lnSpc>
                <a:spcPct val="90000"/>
              </a:lnSpc>
              <a:spcBef>
                <a:spcPts val="1000"/>
              </a:spcBef>
              <a:defRPr/>
            </a:pPr>
            <a:endParaRPr lang="en-US" sz="2000" dirty="0" smtClean="0">
              <a:latin typeface="Calibri" pitchFamily="34" charset="0"/>
            </a:endParaRPr>
          </a:p>
          <a:p>
            <a:pPr algn="just">
              <a:lnSpc>
                <a:spcPct val="90000"/>
              </a:lnSpc>
              <a:spcBef>
                <a:spcPts val="1000"/>
              </a:spcBef>
              <a:defRPr/>
            </a:pPr>
            <a:endParaRPr lang="en-US" sz="2000" dirty="0" smtClean="0">
              <a:latin typeface="Calibri" pitchFamily="34" charset="0"/>
            </a:endParaRPr>
          </a:p>
          <a:p>
            <a:pPr algn="just">
              <a:lnSpc>
                <a:spcPct val="90000"/>
              </a:lnSpc>
              <a:spcBef>
                <a:spcPts val="1000"/>
              </a:spcBef>
              <a:defRPr/>
            </a:pPr>
            <a:endParaRPr lang="en-US" sz="2000" dirty="0" smtClean="0">
              <a:latin typeface="Calibri" pitchFamily="34" charset="0"/>
            </a:endParaRPr>
          </a:p>
          <a:p>
            <a:pPr algn="just">
              <a:lnSpc>
                <a:spcPct val="90000"/>
              </a:lnSpc>
              <a:spcBef>
                <a:spcPts val="1000"/>
              </a:spcBef>
              <a:defRPr/>
            </a:pPr>
            <a:r>
              <a:rPr lang="el-GR" sz="2000" dirty="0" smtClean="0">
                <a:latin typeface="Calibri" pitchFamily="34" charset="0"/>
              </a:rPr>
              <a:t>Απαγορεύεται η χρήση του </a:t>
            </a:r>
            <a:r>
              <a:rPr lang="en-US" sz="2000" dirty="0" smtClean="0">
                <a:latin typeface="Calibri" pitchFamily="34" charset="0"/>
              </a:rPr>
              <a:t>Facebook </a:t>
            </a:r>
            <a:r>
              <a:rPr lang="el-GR" sz="2000" dirty="0" smtClean="0">
                <a:latin typeface="Calibri" pitchFamily="34" charset="0"/>
              </a:rPr>
              <a:t>από τους ανηλίκους (κανένα παιδί κάτω των 13 ετών δεν επιτρέπεται να εγγραφεί στο </a:t>
            </a:r>
            <a:r>
              <a:rPr lang="en-US" sz="2000" dirty="0" smtClean="0">
                <a:latin typeface="Calibri" pitchFamily="34" charset="0"/>
              </a:rPr>
              <a:t>Facebook)!</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1" i="1" u="none" strike="noStrike" kern="1200" cap="none" spc="0" normalizeH="0" baseline="0" noProof="0" dirty="0" smtClean="0">
              <a:ln>
                <a:noFill/>
              </a:ln>
              <a:effectLst/>
              <a:uLnTx/>
              <a:uFillTx/>
              <a:latin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b="1" i="1" u="none" strike="noStrike" kern="1200" cap="none" spc="0" normalizeH="0" baseline="0" noProof="0" dirty="0" smtClean="0">
              <a:ln>
                <a:noFill/>
              </a:ln>
              <a:solidFill>
                <a:srgbClr val="1F4E83"/>
              </a:solidFill>
              <a:effectLst/>
              <a:uLnTx/>
              <a:uFillTx/>
              <a:latin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b="1" i="1" u="none" strike="noStrike" kern="1200" cap="none" spc="0" normalizeH="0" baseline="0" noProof="0" dirty="0" smtClean="0">
              <a:ln>
                <a:noFill/>
              </a:ln>
              <a:solidFill>
                <a:srgbClr val="1F4E83"/>
              </a:solidFill>
              <a:effectLst/>
              <a:uLnTx/>
              <a:uFillTx/>
              <a:latin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4294967295"/>
          </p:nvPr>
        </p:nvSpPr>
        <p:spPr>
          <a:xfrm>
            <a:off x="1524000" y="3602038"/>
            <a:ext cx="9144000" cy="1655762"/>
          </a:xfrm>
        </p:spPr>
        <p:txBody>
          <a:bodyPr/>
          <a:lstStyle/>
          <a:p>
            <a:r>
              <a:rPr lang="el-GR" sz="2400" b="1" dirty="0" smtClean="0"/>
              <a:t>Ευχαριστώ για την προσοχή σας</a:t>
            </a:r>
            <a:r>
              <a:rPr lang="en-US" sz="2400" b="1" dirty="0" smtClean="0"/>
              <a:t>!</a:t>
            </a:r>
          </a:p>
          <a:p>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ARDET Course template">
  <a:themeElements>
    <a:clrScheme name="ComBuS">
      <a:dk1>
        <a:srgbClr val="0A1652"/>
      </a:dk1>
      <a:lt1>
        <a:srgbClr val="F2F2F2"/>
      </a:lt1>
      <a:dk2>
        <a:srgbClr val="EAC3F3"/>
      </a:dk2>
      <a:lt2>
        <a:srgbClr val="F2F2F2"/>
      </a:lt2>
      <a:accent1>
        <a:srgbClr val="ED145A"/>
      </a:accent1>
      <a:accent2>
        <a:srgbClr val="601872"/>
      </a:accent2>
      <a:accent3>
        <a:srgbClr val="00AEEF"/>
      </a:accent3>
      <a:accent4>
        <a:srgbClr val="F7941E"/>
      </a:accent4>
      <a:accent5>
        <a:srgbClr val="1F4E79"/>
      </a:accent5>
      <a:accent6>
        <a:srgbClr val="BFBFBF"/>
      </a:accent6>
      <a:hlink>
        <a:srgbClr val="00ADBB"/>
      </a:hlink>
      <a:folHlink>
        <a:srgbClr val="00ADB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TotalTime>
  <Words>653</Words>
  <Application>Microsoft Office PowerPoint</Application>
  <PresentationFormat>Widescreen</PresentationFormat>
  <Paragraphs>75</Paragraphs>
  <Slides>5</Slides>
  <Notes>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5</vt:i4>
      </vt:variant>
    </vt:vector>
  </HeadingPairs>
  <TitlesOfParts>
    <vt:vector size="10" baseType="lpstr">
      <vt:lpstr>Arial</vt:lpstr>
      <vt:lpstr>Calibri</vt:lpstr>
      <vt:lpstr>Century Gothic</vt:lpstr>
      <vt:lpstr>CARDET Course template</vt:lpstr>
      <vt:lpstr>CARDET Course template - Cover page</vt:lpstr>
      <vt:lpstr>Αποτρέποντας τον εκφοβισμό</vt:lpstr>
      <vt:lpstr>Αποτροπή του εκφοβισμού</vt:lpstr>
      <vt:lpstr>Διαμορφώνοντας ένα υποστηρικτικό και ασφαλές περιβάλλον στην τάξη/σχολείο</vt:lpstr>
      <vt:lpstr>Διαδικτυακή ασφάλεια και γνώση των πλέον συνηθισμένων ιστοσελίδων που επισκέπτονται τα παιδιά</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User</cp:lastModifiedBy>
  <cp:revision>56</cp:revision>
  <dcterms:created xsi:type="dcterms:W3CDTF">2016-09-27T10:41:33Z</dcterms:created>
  <dcterms:modified xsi:type="dcterms:W3CDTF">2016-11-03T08:41:45Z</dcterms:modified>
</cp:coreProperties>
</file>