
<file path=[Content_Types].xml><?xml version="1.0" encoding="utf-8"?>
<Types xmlns="http://schemas.openxmlformats.org/package/2006/content-types">
  <Override PartName="/ppt/tags/tag1.xml" ContentType="application/vnd.openxmlformats-officedocument.presentationml.tags+xml"/>
  <Override PartName="/ppt/slideLayouts/slideLayout21.xml" ContentType="application/vnd.openxmlformats-officedocument.presentationml.slideLayout+xml"/>
  <Override PartName="/ppt/slideLayouts/slideLayout18.xml" ContentType="application/vnd.openxmlformats-officedocument.presentationml.slideLayout+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Layouts/slideLayout16.xml" ContentType="application/vnd.openxmlformats-officedocument.presentationml.slideLayout+xml"/>
  <Override PartName="/ppt/tableStyles.xml" ContentType="application/vnd.openxmlformats-officedocument.presentationml.tableStyles+xml"/>
  <Override PartName="/ppt/slideLayouts/slideLayout8.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6.xml" ContentType="application/vnd.openxmlformats-officedocument.presentationml.slideLayout+xml"/>
  <Override PartName="/ppt/slides/slide5.xml" ContentType="application/vnd.openxmlformats-officedocument.presentationml.slide+xml"/>
  <Override PartName="/ppt/slideLayouts/slideLayout12.xml" ContentType="application/vnd.openxmlformats-officedocument.presentationml.slideLayout+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slideLayouts/slideLayout17.xml" ContentType="application/vnd.openxmlformats-officedocument.presentationml.slideLayout+xml"/>
  <Override PartName="/ppt/slideLayouts/slideLayout2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presentation.xml" ContentType="application/vnd.openxmlformats-officedocument.presentationml.presentation.main+xml"/>
  <Override PartName="/ppt/slideLayouts/slideLayout15.xml" ContentType="application/vnd.openxmlformats-officedocument.presentationml.slideLayout+xml"/>
  <Override PartName="/ppt/handoutMasters/handoutMaster1.xml" ContentType="application/vnd.openxmlformats-officedocument.presentationml.handoutMaster+xml"/>
  <Override PartName="/ppt/slideLayouts/slideLayout7.xml" ContentType="application/vnd.openxmlformats-officedocument.presentationml.slideLayout+xml"/>
  <Override PartName="/ppt/slideLayouts/slideLayout13.xml" ContentType="application/vnd.openxmlformats-officedocument.presentationml.slideLayout+xml"/>
  <Override PartName="/ppt/slides/slide6.xml" ContentType="application/vnd.openxmlformats-officedocument.presentationml.slide+xml"/>
  <Override PartName="/ppt/theme/theme3.xml" ContentType="application/vnd.openxmlformats-officedocument.theme+xml"/>
  <Override PartName="/ppt/notesMasters/notesMaster1.xml" ContentType="application/vnd.openxmlformats-officedocument.presentationml.notesMaster+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 id="2147483686" r:id="rId2"/>
  </p:sldMasterIdLst>
  <p:notesMasterIdLst>
    <p:notesMasterId r:id="rId9"/>
  </p:notesMasterIdLst>
  <p:handoutMasterIdLst>
    <p:handoutMasterId r:id="rId10"/>
  </p:handoutMasterIdLst>
  <p:sldIdLst>
    <p:sldId id="256" r:id="rId3"/>
    <p:sldId id="263" r:id="rId4"/>
    <p:sldId id="262" r:id="rId5"/>
    <p:sldId id="261" r:id="rId6"/>
    <p:sldId id="260" r:id="rId7"/>
    <p:sldId id="259" r:id="rId8"/>
  </p:sldIdLst>
  <p:sldSz cx="12192000" cy="6858000"/>
  <p:notesSz cx="6858000" cy="9144000"/>
  <p:custDataLst>
    <p:tags r:id="rId12"/>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p="http://schemas.openxmlformats.org/presentationml/2006/main" xmlns:r="http://schemas.openxmlformats.org/officeDocument/2006/relationships" xmlns:a="http://schemas.openxmlformats.org/drawingml/2006/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p="http://schemas.openxmlformats.org/presentationml/2006/main" xmlns:r="http://schemas.openxmlformats.org/officeDocument/2006/relationships" xmlns:a="http://schemas.openxmlformats.org/drawingml/2006/main" xmlns=""/>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p14="http://schemas.microsoft.com/office/powerpoint/2010/main" xmlns:p="http://schemas.openxmlformats.org/presentationml/2006/main" xmlns:r="http://schemas.openxmlformats.org/officeDocument/2006/relationships" xmlns:a="http://schemas.openxmlformats.org/drawingml/2006/main" xmlns="" val="1"/>
      </p:ext>
    </p:extLst>
  </p:showPr>
  <p:clrMru>
    <a:srgbClr val="DF145E"/>
    <a:srgbClr val="FACADB"/>
    <a:srgbClr val="F488AF"/>
    <a:srgbClr val="1F4E83"/>
    <a:srgbClr val="1F4E79"/>
    <a:srgbClr val="CAE6E8"/>
    <a:srgbClr val="F9F9F9"/>
    <a:srgbClr val="A2D2D6"/>
    <a:srgbClr val="00ADBB"/>
    <a:srgbClr val="DDEFBF"/>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 uri="{FD5EFAAD-0ECE-453E-9831-46B23BE46B34}">
      <p15:chartTrackingRefBased xmlns:p15="http://schemas.microsoft.com/office/powerpoint/2012/main" xmlns:p="http://schemas.openxmlformats.org/presentationml/2006/main" xmlns:r="http://schemas.openxmlformats.org/officeDocument/2006/relationships" xmlns:a="http://schemas.openxmlformats.org/drawingml/2006/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4443" autoAdjust="0"/>
    <p:restoredTop sz="80935" autoAdjust="0"/>
  </p:normalViewPr>
  <p:slideViewPr>
    <p:cSldViewPr snapToGrid="0">
      <p:cViewPr>
        <p:scale>
          <a:sx n="66" d="100"/>
          <a:sy n="66" d="100"/>
        </p:scale>
        <p:origin x="-1528" y="-89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3736200" cy="73736200"/>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tags" Target="tags/tag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notesMaster" Target="notesMasters/notesMaster1.xml"/><Relationship Id="rId1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pPr/>
              <a:t>9/27/16</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35116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pPr/>
              <a:t>9/27/16</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9328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3" name="Text Placeholder 12"/>
          <p:cNvSpPr>
            <a:spLocks noGrp="1"/>
          </p:cNvSpPr>
          <p:nvPr>
            <p:ph type="body" sz="quarter" idx="11" hasCustomPrompt="1"/>
          </p:nvPr>
        </p:nvSpPr>
        <p:spPr>
          <a:xfrm>
            <a:off x="0" y="881743"/>
            <a:ext cx="12192000" cy="5890532"/>
          </a:xfrm>
        </p:spPr>
        <p:txBody>
          <a:bodyPr/>
          <a:lstStyle>
            <a:lvl1pPr>
              <a:defRPr sz="2200" baseline="0">
                <a:latin typeface="Calibri" panose="020F0502020204030204" pitchFamily="34" charset="0"/>
              </a:defRPr>
            </a:lvl1pPr>
          </a:lstStyle>
          <a:p>
            <a:pPr lvl="0"/>
            <a:r>
              <a:rPr lang="en-US" dirty="0" smtClean="0"/>
              <a:t>Content goes here</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698501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1462684"/>
            <a:ext cx="12192000" cy="4274087"/>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6081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1" y="1476374"/>
            <a:ext cx="5976000" cy="52959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4"/>
            <a:ext cx="5976000" cy="3750381"/>
          </a:xfrm>
          <a:effectLst/>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4"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3442446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8"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6"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885600"/>
            <a:ext cx="5976000" cy="4160533"/>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054961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1" name="Content Placeholder 5"/>
          <p:cNvSpPr>
            <a:spLocks noGrp="1"/>
          </p:cNvSpPr>
          <p:nvPr>
            <p:ph sz="quarter" idx="16" hasCustomPrompt="1"/>
          </p:nvPr>
        </p:nvSpPr>
        <p:spPr>
          <a:xfrm>
            <a:off x="6216000" y="2543175"/>
            <a:ext cx="5976000" cy="42291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4"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7" name="Text Placeholder 3"/>
          <p:cNvSpPr>
            <a:spLocks noGrp="1"/>
          </p:cNvSpPr>
          <p:nvPr>
            <p:ph type="body" sz="quarter" idx="17" hasCustomPrompt="1"/>
          </p:nvPr>
        </p:nvSpPr>
        <p:spPr>
          <a:xfrm>
            <a:off x="6216000" y="885600"/>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8900178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0"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5"/>
            <a:ext cx="5976000" cy="341613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2" name="Text Placeholder 3"/>
          <p:cNvSpPr>
            <a:spLocks noGrp="1"/>
          </p:cNvSpPr>
          <p:nvPr>
            <p:ph type="body" sz="quarter" idx="14" hasCustomPrompt="1"/>
          </p:nvPr>
        </p:nvSpPr>
        <p:spPr>
          <a:xfrm>
            <a:off x="0"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6869948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9" name="Content Placeholder 5"/>
          <p:cNvSpPr>
            <a:spLocks noGrp="1"/>
          </p:cNvSpPr>
          <p:nvPr>
            <p:ph sz="quarter" idx="15" hasCustomPrompt="1"/>
          </p:nvPr>
        </p:nvSpPr>
        <p:spPr>
          <a:xfrm>
            <a:off x="-1"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3143250"/>
            <a:ext cx="5976000" cy="362902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Text Placeholder 3"/>
          <p:cNvSpPr>
            <a:spLocks noGrp="1"/>
          </p:cNvSpPr>
          <p:nvPr>
            <p:ph type="body" sz="quarter" idx="14" hasCustomPrompt="1"/>
          </p:nvPr>
        </p:nvSpPr>
        <p:spPr>
          <a:xfrm>
            <a:off x="-2"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1476375"/>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664803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955609"/>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199942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043247"/>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087066"/>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130885"/>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4" name="Content Placeholder 2"/>
          <p:cNvSpPr>
            <a:spLocks noGrp="1"/>
          </p:cNvSpPr>
          <p:nvPr>
            <p:ph sz="half" idx="1" hasCustomPrompt="1"/>
          </p:nvPr>
        </p:nvSpPr>
        <p:spPr>
          <a:xfrm>
            <a:off x="2800350" y="942337"/>
            <a:ext cx="9391650" cy="5774552"/>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883472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1542632"/>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2586451"/>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630270"/>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674089"/>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71790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14" name="Content Placeholder 2"/>
          <p:cNvSpPr>
            <a:spLocks noGrp="1"/>
          </p:cNvSpPr>
          <p:nvPr>
            <p:ph sz="half" idx="1" hasCustomPrompt="1"/>
          </p:nvPr>
        </p:nvSpPr>
        <p:spPr>
          <a:xfrm>
            <a:off x="2800350" y="1529360"/>
            <a:ext cx="9391650" cy="5088548"/>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708758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9" name="Content Placeholder 2"/>
          <p:cNvSpPr>
            <a:spLocks noGrp="1"/>
          </p:cNvSpPr>
          <p:nvPr>
            <p:ph sz="half" idx="1" hasCustomPrompt="1"/>
          </p:nvPr>
        </p:nvSpPr>
        <p:spPr>
          <a:xfrm>
            <a:off x="0" y="864904"/>
            <a:ext cx="12192000" cy="5202521"/>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7" name="Pentagon 6"/>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8" name="Chevron 7"/>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0" name="Chevron 9"/>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2" name="Text Placeholder 6"/>
          <p:cNvSpPr>
            <a:spLocks noGrp="1"/>
          </p:cNvSpPr>
          <p:nvPr>
            <p:ph type="body" sz="quarter" idx="13" hasCustomPrompt="1"/>
          </p:nvPr>
        </p:nvSpPr>
        <p:spPr>
          <a:xfrm>
            <a:off x="101600" y="6186614"/>
            <a:ext cx="3708399" cy="485624"/>
          </a:xfrm>
        </p:spPr>
        <p:txBody>
          <a:bodyPr anchor="ctr"/>
          <a:lstStyle>
            <a:lvl1pPr algn="ctr">
              <a:defRPr sz="2400" baseline="0">
                <a:solidFill>
                  <a:schemeClr val="bg1"/>
                </a:solidFill>
                <a:latin typeface="Calibri" panose="020F0502020204030204" pitchFamily="34" charset="0"/>
              </a:defRPr>
            </a:lvl1pPr>
          </a:lstStyle>
          <a:p>
            <a:pPr lvl="0"/>
            <a:r>
              <a:rPr lang="en-US" dirty="0" smtClean="0"/>
              <a:t>Step 1</a:t>
            </a:r>
            <a:endParaRPr lang="el-GR" dirty="0"/>
          </a:p>
        </p:txBody>
      </p:sp>
      <p:sp>
        <p:nvSpPr>
          <p:cNvPr id="13" name="Text Placeholder 6"/>
          <p:cNvSpPr>
            <a:spLocks noGrp="1"/>
          </p:cNvSpPr>
          <p:nvPr>
            <p:ph type="body" sz="quarter" idx="14" hasCustomPrompt="1"/>
          </p:nvPr>
        </p:nvSpPr>
        <p:spPr>
          <a:xfrm>
            <a:off x="4445000" y="6186614"/>
            <a:ext cx="3324999"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4" name="Text Placeholder 6"/>
          <p:cNvSpPr>
            <a:spLocks noGrp="1"/>
          </p:cNvSpPr>
          <p:nvPr>
            <p:ph type="body" sz="quarter" idx="15" hasCustomPrompt="1"/>
          </p:nvPr>
        </p:nvSpPr>
        <p:spPr>
          <a:xfrm>
            <a:off x="8405000" y="6186614"/>
            <a:ext cx="343986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9966561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Sub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1999" cy="797522"/>
          </a:xfrm>
        </p:spPr>
        <p:txBody>
          <a:bodyPr/>
          <a:lstStyle>
            <a:lvl1pPr>
              <a:defRPr>
                <a:latin typeface="+mn-lt"/>
              </a:defRPr>
            </a:lvl1pPr>
          </a:lstStyle>
          <a:p>
            <a:r>
              <a:rPr lang="en-US" dirty="0" smtClean="0"/>
              <a:t>Section title goes here</a:t>
            </a:r>
            <a:endParaRPr lang="el-GR" dirty="0"/>
          </a:p>
        </p:txBody>
      </p:sp>
      <p:sp>
        <p:nvSpPr>
          <p:cNvPr id="29"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mn-lt"/>
              </a:defRPr>
            </a:lvl1pPr>
          </a:lstStyle>
          <a:p>
            <a:pPr lvl="0"/>
            <a:r>
              <a:rPr lang="en-US" dirty="0" smtClean="0"/>
              <a:t>Sub-section title goes here</a:t>
            </a:r>
            <a:endParaRPr lang="el-GR" dirty="0"/>
          </a:p>
        </p:txBody>
      </p:sp>
      <p:sp>
        <p:nvSpPr>
          <p:cNvPr id="20" name="Content Placeholder 2"/>
          <p:cNvSpPr>
            <a:spLocks noGrp="1"/>
          </p:cNvSpPr>
          <p:nvPr>
            <p:ph sz="half" idx="1" hasCustomPrompt="1"/>
          </p:nvPr>
        </p:nvSpPr>
        <p:spPr>
          <a:xfrm>
            <a:off x="0" y="1462685"/>
            <a:ext cx="12191999" cy="4595216"/>
          </a:xfrm>
          <a:ln>
            <a:solidFill>
              <a:schemeClr val="bg1">
                <a:lumMod val="75000"/>
              </a:schemeClr>
            </a:solidFill>
          </a:ln>
        </p:spPr>
        <p:txBody>
          <a:bodyPr tIns="90000" bIns="90000"/>
          <a:lstStyle>
            <a:lvl1pPr marL="0" indent="0">
              <a:buNone/>
              <a:defRPr sz="2400">
                <a:latin typeface="+mn-lt"/>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24" name="Pentagon 23"/>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25" name="Chevron 24"/>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32" name="Chevron 31"/>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8" name="Text Placeholder 6"/>
          <p:cNvSpPr>
            <a:spLocks noGrp="1"/>
          </p:cNvSpPr>
          <p:nvPr>
            <p:ph type="body" sz="quarter" idx="13" hasCustomPrompt="1"/>
          </p:nvPr>
        </p:nvSpPr>
        <p:spPr>
          <a:xfrm>
            <a:off x="-4337" y="6186614"/>
            <a:ext cx="3823862" cy="485624"/>
          </a:xfrm>
        </p:spPr>
        <p:txBody>
          <a:bodyPr anchor="ctr"/>
          <a:lstStyle>
            <a:lvl1pPr algn="ctr">
              <a:defRPr sz="2400" baseline="0">
                <a:solidFill>
                  <a:schemeClr val="bg1"/>
                </a:solidFill>
                <a:latin typeface="+mn-lt"/>
              </a:defRPr>
            </a:lvl1pPr>
          </a:lstStyle>
          <a:p>
            <a:pPr lvl="0"/>
            <a:r>
              <a:rPr lang="en-US" dirty="0" smtClean="0"/>
              <a:t>Step 1</a:t>
            </a:r>
            <a:endParaRPr lang="el-GR" dirty="0"/>
          </a:p>
        </p:txBody>
      </p:sp>
      <p:sp>
        <p:nvSpPr>
          <p:cNvPr id="9" name="Text Placeholder 6"/>
          <p:cNvSpPr>
            <a:spLocks noGrp="1"/>
          </p:cNvSpPr>
          <p:nvPr>
            <p:ph type="body" sz="quarter" idx="14" hasCustomPrompt="1"/>
          </p:nvPr>
        </p:nvSpPr>
        <p:spPr>
          <a:xfrm>
            <a:off x="4453467" y="6186614"/>
            <a:ext cx="332605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0" name="Text Placeholder 6"/>
          <p:cNvSpPr>
            <a:spLocks noGrp="1"/>
          </p:cNvSpPr>
          <p:nvPr>
            <p:ph type="body" sz="quarter" idx="15" hasCustomPrompt="1"/>
          </p:nvPr>
        </p:nvSpPr>
        <p:spPr>
          <a:xfrm>
            <a:off x="8413467" y="6186614"/>
            <a:ext cx="3439865"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344334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1" hasCustomPrompt="1"/>
          </p:nvPr>
        </p:nvSpPr>
        <p:spPr>
          <a:xfrm>
            <a:off x="0" y="1462685"/>
            <a:ext cx="12192000" cy="539531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3670661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699787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314449"/>
            <a:ext cx="9144000" cy="2195513"/>
          </a:xfrm>
          <a:prstGeom prst="rect">
            <a:avLst/>
          </a:prstGeom>
        </p:spPr>
        <p:txBody>
          <a:bodyPr anchor="b">
            <a:normAutofit/>
          </a:bodyPr>
          <a:lstStyle>
            <a:lvl1pPr algn="ctr">
              <a:defRPr sz="5000">
                <a:solidFill>
                  <a:srgbClr val="DF145E"/>
                </a:solidFill>
                <a:latin typeface="+mn-lt"/>
              </a:defRPr>
            </a:lvl1pPr>
          </a:lstStyle>
          <a:p>
            <a:r>
              <a:rPr lang="en-US" dirty="0" smtClean="0"/>
              <a:t>Module title goes here</a:t>
            </a:r>
            <a:endParaRPr lang="el-GR"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baseline="0">
                <a:solidFill>
                  <a:srgbClr val="1F4E8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title goes here</a:t>
            </a:r>
            <a:endParaRPr lang="el-GR" dirty="0"/>
          </a:p>
        </p:txBody>
      </p:sp>
      <p:cxnSp>
        <p:nvCxnSpPr>
          <p:cNvPr id="5" name="Straight Connector 4"/>
          <p:cNvCxnSpPr/>
          <p:nvPr userDrawn="1"/>
        </p:nvCxnSpPr>
        <p:spPr>
          <a:xfrm>
            <a:off x="0" y="1181244"/>
            <a:ext cx="1219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83721" y="51935"/>
            <a:ext cx="1006929" cy="101461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6224188" y="6256744"/>
            <a:ext cx="704392" cy="544111"/>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4427779" y="6258888"/>
            <a:ext cx="739198" cy="553857"/>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2872530" y="6149950"/>
            <a:ext cx="1035555" cy="585906"/>
          </a:xfrm>
          <a:prstGeom prst="rect">
            <a:avLst/>
          </a:prstGeom>
        </p:spPr>
      </p:pic>
      <p:pic>
        <p:nvPicPr>
          <p:cNvPr id="10" name="Picture 9"/>
          <p:cNvPicPr>
            <a:picLocks noChangeAspect="1"/>
          </p:cNvPicPr>
          <p:nvPr userDrawn="1"/>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5235100" y="6298736"/>
            <a:ext cx="856798" cy="366265"/>
          </a:xfrm>
          <a:prstGeom prst="rect">
            <a:avLst/>
          </a:prstGeom>
        </p:spPr>
      </p:pic>
      <p:pic>
        <p:nvPicPr>
          <p:cNvPr id="11" name="Picture 10"/>
          <p:cNvPicPr>
            <a:picLocks noChangeAspect="1"/>
          </p:cNvPicPr>
          <p:nvPr userDrawn="1"/>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634126" y="6256745"/>
            <a:ext cx="1279613" cy="426538"/>
          </a:xfrm>
          <a:prstGeom prst="rect">
            <a:avLst/>
          </a:prstGeom>
        </p:spPr>
      </p:pic>
      <p:pic>
        <p:nvPicPr>
          <p:cNvPr id="12" name="Picture 11"/>
          <p:cNvPicPr>
            <a:picLocks noChangeAspect="1"/>
          </p:cNvPicPr>
          <p:nvPr userDrawn="1"/>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912874" y="6246612"/>
            <a:ext cx="495551" cy="492530"/>
          </a:xfrm>
          <a:prstGeom prst="rect">
            <a:avLst/>
          </a:prstGeom>
        </p:spPr>
      </p:pic>
      <p:pic>
        <p:nvPicPr>
          <p:cNvPr id="13" name="Picture 12"/>
          <p:cNvPicPr>
            <a:picLocks noChangeAspect="1"/>
          </p:cNvPicPr>
          <p:nvPr userDrawn="1"/>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41472" y="6149950"/>
            <a:ext cx="1455627" cy="492002"/>
          </a:xfrm>
          <a:prstGeom prst="rect">
            <a:avLst/>
          </a:prstGeom>
        </p:spPr>
      </p:pic>
      <p:sp>
        <p:nvSpPr>
          <p:cNvPr id="14" name="TextBox 13"/>
          <p:cNvSpPr txBox="1"/>
          <p:nvPr userDrawn="1"/>
        </p:nvSpPr>
        <p:spPr>
          <a:xfrm>
            <a:off x="8728841" y="5972441"/>
            <a:ext cx="3463159" cy="923330"/>
          </a:xfrm>
          <a:prstGeom prst="rect">
            <a:avLst/>
          </a:prstGeom>
          <a:noFill/>
        </p:spPr>
        <p:txBody>
          <a:bodyPr wrap="square" rtlCol="0">
            <a:spAutoFit/>
          </a:bodyPr>
          <a:lstStyle/>
          <a:p>
            <a:r>
              <a:rPr lang="en-US" sz="900" dirty="0" smtClean="0"/>
              <a:t>This publication has been produced with the financial support of the Rights, Equality and Citizenship (REC) </a:t>
            </a:r>
            <a:r>
              <a:rPr lang="en-US" sz="900" dirty="0" err="1" smtClean="0"/>
              <a:t>Programme</a:t>
            </a:r>
            <a:r>
              <a:rPr lang="en-US" sz="900" dirty="0" smtClean="0"/>
              <a:t> of the European Union. The contents of this publication are the sole responsibility of CARDET and its Partners and can in no way be taken to reflect the views of the European Commission. </a:t>
            </a:r>
            <a:br>
              <a:rPr lang="en-US" sz="900" dirty="0" smtClean="0"/>
            </a:br>
            <a:r>
              <a:rPr lang="en-US" sz="900" dirty="0" smtClean="0"/>
              <a:t>Project Number: JUST/2014/RDAP/AG/BULL/7698</a:t>
            </a:r>
            <a:endParaRPr lang="el-GR" sz="900" dirty="0"/>
          </a:p>
        </p:txBody>
      </p:sp>
      <p:cxnSp>
        <p:nvCxnSpPr>
          <p:cNvPr id="17" name="Straight Connector 16"/>
          <p:cNvCxnSpPr/>
          <p:nvPr userDrawn="1"/>
        </p:nvCxnSpPr>
        <p:spPr>
          <a:xfrm>
            <a:off x="7014204" y="6086328"/>
            <a:ext cx="0" cy="67561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056748" y="6254608"/>
            <a:ext cx="1672093" cy="412878"/>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470203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Content Placeholder 3"/>
          <p:cNvSpPr>
            <a:spLocks noGrp="1"/>
          </p:cNvSpPr>
          <p:nvPr>
            <p:ph sz="quarter" idx="13" hasCustomPrompt="1"/>
          </p:nvPr>
        </p:nvSpPr>
        <p:spPr>
          <a:xfrm>
            <a:off x="0" y="876301"/>
            <a:ext cx="5976000" cy="588228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Content Placeholder 7"/>
          <p:cNvSpPr>
            <a:spLocks noGrp="1"/>
          </p:cNvSpPr>
          <p:nvPr>
            <p:ph sz="quarter" idx="14" hasCustomPrompt="1"/>
          </p:nvPr>
        </p:nvSpPr>
        <p:spPr>
          <a:xfrm>
            <a:off x="6204711" y="876300"/>
            <a:ext cx="5976000" cy="5882285"/>
          </a:xfrm>
        </p:spPr>
        <p:txBody>
          <a:bodyPr/>
          <a:lstStyle>
            <a:lvl1pPr>
              <a:defRPr sz="2200">
                <a:latin typeface="Calibri" panose="020F0502020204030204" pitchFamily="34" charset="0"/>
              </a:defRPr>
            </a:lvl1pPr>
            <a:lvl2pPr>
              <a:defRPr sz="2200"/>
            </a:lvl2pPr>
            <a:lvl3pPr>
              <a:defRPr sz="2200"/>
            </a:lvl3pPr>
            <a:lvl4pPr>
              <a:defRPr sz="2200"/>
            </a:lvl4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545040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3" hasCustomPrompt="1"/>
          </p:nvPr>
        </p:nvSpPr>
        <p:spPr>
          <a:xfrm>
            <a:off x="0" y="1462685"/>
            <a:ext cx="5976000" cy="5295899"/>
          </a:xfrm>
        </p:spPr>
        <p:txBody>
          <a:bodyPr/>
          <a:lstStyle>
            <a:lvl1pPr>
              <a:defRPr sz="2200" baseline="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7"/>
          <p:cNvSpPr>
            <a:spLocks noGrp="1"/>
          </p:cNvSpPr>
          <p:nvPr>
            <p:ph sz="quarter" idx="14" hasCustomPrompt="1"/>
          </p:nvPr>
        </p:nvSpPr>
        <p:spPr>
          <a:xfrm>
            <a:off x="6216000" y="1462684"/>
            <a:ext cx="5976000" cy="52959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87671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Learning objectives - 2col">
    <p:spTree>
      <p:nvGrpSpPr>
        <p:cNvPr id="1" name=""/>
        <p:cNvGrpSpPr/>
        <p:nvPr/>
      </p:nvGrpSpPr>
      <p:grpSpPr>
        <a:xfrm>
          <a:off x="0" y="0"/>
          <a:ext cx="0" cy="0"/>
          <a:chOff x="0" y="0"/>
          <a:chExt cx="0" cy="0"/>
        </a:xfrm>
      </p:grpSpPr>
      <p:sp>
        <p:nvSpPr>
          <p:cNvPr id="11" name="Rectangle 10"/>
          <p:cNvSpPr/>
          <p:nvPr userDrawn="1"/>
        </p:nvSpPr>
        <p:spPr>
          <a:xfrm>
            <a:off x="-1" y="5820994"/>
            <a:ext cx="5979175" cy="951281"/>
          </a:xfrm>
          <a:prstGeom prst="rect">
            <a:avLst/>
          </a:prstGeom>
          <a:solidFill>
            <a:srgbClr val="DF14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pic>
        <p:nvPicPr>
          <p:cNvPr id="6" name="Picture 5"/>
          <p:cNvPicPr>
            <a:picLocks noChangeAspect="1"/>
          </p:cNvPicPr>
          <p:nvPr userDrawn="1"/>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80218" y="5979174"/>
            <a:ext cx="634921" cy="634921"/>
          </a:xfrm>
          <a:prstGeom prst="rect">
            <a:avLst/>
          </a:prstGeom>
        </p:spPr>
      </p:pic>
      <p:sp>
        <p:nvSpPr>
          <p:cNvPr id="10" name="Content Placeholder 9"/>
          <p:cNvSpPr>
            <a:spLocks noGrp="1"/>
          </p:cNvSpPr>
          <p:nvPr>
            <p:ph sz="quarter" idx="15" hasCustomPrompt="1"/>
          </p:nvPr>
        </p:nvSpPr>
        <p:spPr>
          <a:xfrm>
            <a:off x="6216000"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
        <p:nvSpPr>
          <p:cNvPr id="14" name="Text Placeholder 13"/>
          <p:cNvSpPr>
            <a:spLocks noGrp="1"/>
          </p:cNvSpPr>
          <p:nvPr>
            <p:ph type="body" sz="quarter" idx="16" hasCustomPrompt="1"/>
          </p:nvPr>
        </p:nvSpPr>
        <p:spPr>
          <a:xfrm>
            <a:off x="995357" y="5916583"/>
            <a:ext cx="4556015" cy="760102"/>
          </a:xfrm>
        </p:spPr>
        <p:txBody>
          <a:bodyPr anchor="ctr" anchorCtr="0"/>
          <a:lstStyle>
            <a:lvl1pPr algn="l">
              <a:defRPr sz="2400" baseline="0">
                <a:solidFill>
                  <a:schemeClr val="bg1"/>
                </a:solidFill>
                <a:latin typeface="Calibri" panose="020F0502020204030204" pitchFamily="34" charset="0"/>
              </a:defRPr>
            </a:lvl1pPr>
          </a:lstStyle>
          <a:p>
            <a:pPr lvl="0"/>
            <a:r>
              <a:rPr lang="en-US" dirty="0" smtClean="0"/>
              <a:t>Learning Objectives (add popup text in Notes)</a:t>
            </a:r>
            <a:endParaRPr lang="el-GR" dirty="0"/>
          </a:p>
        </p:txBody>
      </p:sp>
      <p:sp>
        <p:nvSpPr>
          <p:cNvPr id="8" name="Content Placeholder 9"/>
          <p:cNvSpPr>
            <a:spLocks noGrp="1"/>
          </p:cNvSpPr>
          <p:nvPr>
            <p:ph sz="quarter" idx="17" hasCustomPrompt="1"/>
          </p:nvPr>
        </p:nvSpPr>
        <p:spPr>
          <a:xfrm>
            <a:off x="3175"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075168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Text Placeholder 3"/>
          <p:cNvSpPr>
            <a:spLocks noGrp="1"/>
          </p:cNvSpPr>
          <p:nvPr>
            <p:ph type="body" sz="quarter" idx="14" hasCustomPrompt="1"/>
          </p:nvPr>
        </p:nvSpPr>
        <p:spPr>
          <a:xfrm>
            <a:off x="-425" y="5887039"/>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endParaRPr lang="el-GR" dirty="0"/>
          </a:p>
        </p:txBody>
      </p:sp>
      <p:sp>
        <p:nvSpPr>
          <p:cNvPr id="7" name="Content Placeholder 3"/>
          <p:cNvSpPr>
            <a:spLocks noGrp="1"/>
          </p:cNvSpPr>
          <p:nvPr>
            <p:ph sz="quarter" idx="15" hasCustomPrompt="1"/>
          </p:nvPr>
        </p:nvSpPr>
        <p:spPr>
          <a:xfrm>
            <a:off x="-426" y="880418"/>
            <a:ext cx="5976000" cy="48320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880418"/>
            <a:ext cx="5976000" cy="5829594"/>
          </a:xfrm>
        </p:spPr>
        <p:txBody>
          <a:bodyPr/>
          <a:lstStyle>
            <a:lvl1pPr>
              <a:tabLst>
                <a:tab pos="631825" algn="l"/>
              </a:tabLst>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464337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426"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8" name="Text Placeholder 3"/>
          <p:cNvSpPr>
            <a:spLocks noGrp="1"/>
          </p:cNvSpPr>
          <p:nvPr>
            <p:ph type="body" sz="quarter" idx="14" hasCustomPrompt="1"/>
          </p:nvPr>
        </p:nvSpPr>
        <p:spPr>
          <a:xfrm>
            <a:off x="0" y="5915320"/>
            <a:ext cx="5976000" cy="828675"/>
          </a:xfrm>
          <a:solidFill>
            <a:srgbClr val="DF145E"/>
          </a:solidFill>
          <a:effectLst>
            <a:outerShdw blurRad="50800" dist="38100" dir="2700000" algn="tl" rotWithShape="0">
              <a:prstClr val="black">
                <a:alpha val="40000"/>
              </a:prstClr>
            </a:outerShdw>
          </a:effectLst>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baseline="0">
                <a:solidFill>
                  <a:schemeClr val="bg1"/>
                </a:solidFill>
                <a:latin typeface="Calibri" panose="020F050202020403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Button text here (add popup text in Notes)</a:t>
            </a:r>
            <a:endParaRPr lang="el-GR" dirty="0" smtClean="0"/>
          </a:p>
        </p:txBody>
      </p:sp>
      <p:sp>
        <p:nvSpPr>
          <p:cNvPr id="4" name="Content Placeholder 3"/>
          <p:cNvSpPr>
            <a:spLocks noGrp="1"/>
          </p:cNvSpPr>
          <p:nvPr>
            <p:ph sz="quarter" idx="15" hasCustomPrompt="1"/>
          </p:nvPr>
        </p:nvSpPr>
        <p:spPr>
          <a:xfrm>
            <a:off x="0" y="1476375"/>
            <a:ext cx="5976000" cy="42418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1476375"/>
            <a:ext cx="5976000" cy="5267620"/>
          </a:xfrm>
        </p:spPr>
        <p:txBody>
          <a:bodyPr/>
          <a:lstStyle>
            <a:lvl1pPr>
              <a:defRPr sz="2200">
                <a:latin typeface="Calibri" panose="020F0502020204030204" pitchFamily="34" charset="0"/>
              </a:defRPr>
            </a:lvl1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3961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4" name="Text Placeholder 3"/>
          <p:cNvSpPr>
            <a:spLocks noGrp="1"/>
          </p:cNvSpPr>
          <p:nvPr>
            <p:ph type="body" sz="quarter" idx="17" hasCustomPrompt="1"/>
          </p:nvPr>
        </p:nvSpPr>
        <p:spPr>
          <a:xfrm>
            <a:off x="6216427"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7" name="Content Placeholder 3"/>
          <p:cNvSpPr>
            <a:spLocks noGrp="1"/>
          </p:cNvSpPr>
          <p:nvPr>
            <p:ph sz="quarter" idx="15" hasCustomPrompt="1"/>
          </p:nvPr>
        </p:nvSpPr>
        <p:spPr>
          <a:xfrm>
            <a:off x="0" y="886120"/>
            <a:ext cx="5976000" cy="58861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3"/>
          <p:cNvSpPr>
            <a:spLocks noGrp="1"/>
          </p:cNvSpPr>
          <p:nvPr>
            <p:ph sz="quarter" idx="16" hasCustomPrompt="1"/>
          </p:nvPr>
        </p:nvSpPr>
        <p:spPr>
          <a:xfrm>
            <a:off x="6216000" y="886120"/>
            <a:ext cx="5976000" cy="4306769"/>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670289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886120"/>
            <a:ext cx="12192000" cy="485065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314646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rgbClr val="F9F9F9"/>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904875"/>
            <a:ext cx="12192000" cy="5886450"/>
          </a:xfrm>
          <a:prstGeom prst="rect">
            <a:avLst/>
          </a:prstGeom>
        </p:spPr>
        <p:txBody>
          <a:bodyPr vert="horz" lIns="54000" tIns="54000" rIns="54000" bIns="54000" rtlCol="0">
            <a:noAutofit/>
          </a:bodyPr>
          <a:lstStyle/>
          <a:p>
            <a:pPr lvl="0"/>
            <a:r>
              <a:rPr lang="en-US" dirty="0" smtClean="0"/>
              <a:t>Content goes here</a:t>
            </a:r>
            <a:endParaRPr lang="el-GR" dirty="0"/>
          </a:p>
        </p:txBody>
      </p:sp>
      <p:sp>
        <p:nvSpPr>
          <p:cNvPr id="8" name="Title Placeholder 7"/>
          <p:cNvSpPr>
            <a:spLocks noGrp="1"/>
          </p:cNvSpPr>
          <p:nvPr>
            <p:ph type="title"/>
          </p:nvPr>
        </p:nvSpPr>
        <p:spPr>
          <a:xfrm>
            <a:off x="0" y="0"/>
            <a:ext cx="12192000" cy="797522"/>
          </a:xfrm>
          <a:prstGeom prst="rect">
            <a:avLst/>
          </a:prstGeom>
        </p:spPr>
        <p:txBody>
          <a:bodyPr vert="horz" lIns="54000" tIns="54000" rIns="54000" bIns="54000" rtlCol="0" anchor="ctr">
            <a:noAutofit/>
          </a:bodyPr>
          <a:lstStyle/>
          <a:p>
            <a:r>
              <a:rPr lang="en-US" dirty="0" smtClean="0"/>
              <a:t>Section title goes here</a:t>
            </a:r>
            <a:endParaRPr lang="el-GR" dirty="0"/>
          </a:p>
        </p:txBody>
      </p:sp>
      <p:cxnSp>
        <p:nvCxnSpPr>
          <p:cNvPr id="11" name="Straight Connector 10"/>
          <p:cNvCxnSpPr/>
          <p:nvPr userDrawn="1"/>
        </p:nvCxnSpPr>
        <p:spPr>
          <a:xfrm>
            <a:off x="0" y="797522"/>
            <a:ext cx="12192000" cy="0"/>
          </a:xfrm>
          <a:prstGeom prst="line">
            <a:avLst/>
          </a:prstGeom>
          <a:ln w="38100">
            <a:solidFill>
              <a:srgbClr val="1F4E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4" r:id="rId5"/>
    <p:sldLayoutId id="2147483675" r:id="rId6"/>
    <p:sldLayoutId id="2147483674" r:id="rId7"/>
    <p:sldLayoutId id="2147483685" r:id="rId8"/>
    <p:sldLayoutId id="2147483691" r:id="rId9"/>
    <p:sldLayoutId id="2147483692" r:id="rId10"/>
    <p:sldLayoutId id="2147483687" r:id="rId11"/>
    <p:sldLayoutId id="2147483670" r:id="rId12"/>
    <p:sldLayoutId id="2147483673" r:id="rId13"/>
    <p:sldLayoutId id="2147483688" r:id="rId14"/>
    <p:sldLayoutId id="2147483689" r:id="rId15"/>
    <p:sldLayoutId id="2147483690" r:id="rId16"/>
    <p:sldLayoutId id="2147483682" r:id="rId17"/>
    <p:sldLayoutId id="2147483679" r:id="rId18"/>
    <p:sldLayoutId id="2147483678" r:id="rId19"/>
    <p:sldLayoutId id="2147483693"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800" kern="1200">
          <a:solidFill>
            <a:srgbClr val="1F4E79"/>
          </a:solidFill>
          <a:latin typeface="Calibri" panose="020F0502020204030204" pitchFamily="34" charset="0"/>
          <a:ea typeface="+mj-ea"/>
          <a:cs typeface="+mj-cs"/>
        </a:defRPr>
      </a:lvl1pPr>
    </p:titleStyle>
    <p:bodyStyle>
      <a:lvl1pPr marL="0" indent="0" algn="just" defTabSz="914400" rtl="0" eaLnBrk="1" latinLnBrk="0" hangingPunct="1">
        <a:lnSpc>
          <a:spcPct val="90000"/>
        </a:lnSpc>
        <a:spcBef>
          <a:spcPts val="1000"/>
        </a:spcBef>
        <a:buFont typeface="Arial" panose="020B0604020202020204" pitchFamily="34" charset="0"/>
        <a:buNone/>
        <a:defRPr sz="22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337E3F-619A-4FE2-911C-A15E83A2AF93}" type="datetimeFigureOut">
              <a:rPr lang="el-GR" smtClean="0"/>
              <a:pPr/>
              <a:t>9/27/16</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69144641"/>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jpeg"/><Relationship Id="rId3" Type="http://schemas.openxmlformats.org/officeDocument/2006/relationships/image" Target="../media/image14.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sz="4800" b="1" dirty="0" smtClean="0"/>
              <a:t>Necessity of cooperation </a:t>
            </a:r>
            <a:br>
              <a:rPr lang="en-GB" sz="4800" b="1" dirty="0" smtClean="0"/>
            </a:br>
            <a:r>
              <a:rPr lang="en-GB" sz="4800" b="1" dirty="0" smtClean="0"/>
              <a:t>among </a:t>
            </a:r>
            <a:br>
              <a:rPr lang="en-GB" sz="4800" b="1" dirty="0" smtClean="0"/>
            </a:br>
            <a:r>
              <a:rPr lang="en-GB" sz="4800" b="1" dirty="0" smtClean="0"/>
              <a:t>all “actors” involved in </a:t>
            </a:r>
            <a:br>
              <a:rPr lang="en-GB" sz="4800" b="1" dirty="0" smtClean="0"/>
            </a:br>
            <a:r>
              <a:rPr lang="en-GB" sz="4800" b="1" dirty="0" smtClean="0"/>
              <a:t>bullying</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53728966"/>
      </p:ext>
    </p:extLst>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pPr algn="ctr"/>
            <a:r>
              <a:rPr lang="en-US" b="1" dirty="0" smtClean="0"/>
              <a:t>The problem: bullying nowadays</a:t>
            </a:r>
            <a:endParaRPr lang="en-US" dirty="0"/>
          </a:p>
        </p:txBody>
      </p:sp>
      <p:sp>
        <p:nvSpPr>
          <p:cNvPr id="4" name="Content Placeholder 2"/>
          <p:cNvSpPr txBox="1">
            <a:spLocks/>
          </p:cNvSpPr>
          <p:nvPr/>
        </p:nvSpPr>
        <p:spPr>
          <a:xfrm>
            <a:off x="0" y="876301"/>
            <a:ext cx="5976000" cy="5714999"/>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Bullying existed and has been part of the school environment long before.</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As reported by surveys, studies and research, bullying has expanded in the last years, and the trend is an increasing one.</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Bullying can happen anywhere: in the classes, on the corridors, in toilets, in the library, in laboratories, at canteen, on school playgrounds, etc.</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1" i="1" u="none" strike="noStrike" kern="1200" cap="none" spc="0" normalizeH="0" baseline="0" noProof="0" smtClean="0">
                <a:ln>
                  <a:noFill/>
                </a:ln>
                <a:solidFill>
                  <a:srgbClr val="DF145E"/>
                </a:solidFill>
                <a:effectLst/>
                <a:uLnTx/>
                <a:uFillTx/>
                <a:latin typeface="Calibri" panose="020F0502020204030204" pitchFamily="34" charset="0"/>
                <a:ea typeface="+mn-ea"/>
                <a:cs typeface="+mn-cs"/>
              </a:rPr>
              <a:t>“Bullying is a learned behaviour </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1" i="1" u="none" strike="noStrike" kern="1200" cap="none" spc="0" normalizeH="0" baseline="0" noProof="0" smtClean="0">
                <a:ln>
                  <a:noFill/>
                </a:ln>
                <a:solidFill>
                  <a:srgbClr val="DF145E"/>
                </a:solidFill>
                <a:effectLst/>
                <a:uLnTx/>
                <a:uFillTx/>
                <a:latin typeface="Calibri" panose="020F0502020204030204" pitchFamily="34" charset="0"/>
                <a:ea typeface="+mn-ea"/>
                <a:cs typeface="+mn-cs"/>
              </a:rPr>
              <a:t>and it CAN be unlearned!”</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3200" b="1" i="1" u="none" strike="noStrike" kern="1200" cap="none" spc="0" normalizeH="0" baseline="0" noProof="0" smtClean="0">
                <a:ln>
                  <a:noFill/>
                </a:ln>
                <a:solidFill>
                  <a:srgbClr val="1F4E83"/>
                </a:solidFill>
                <a:effectLst/>
                <a:uLnTx/>
                <a:uFillTx/>
                <a:latin typeface="Calibri" panose="020F0502020204030204" pitchFamily="34" charset="0"/>
                <a:ea typeface="+mn-ea"/>
                <a:cs typeface="+mn-cs"/>
              </a:rPr>
              <a:t>“Bullying is never OK!”</a:t>
            </a: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sp>
        <p:nvSpPr>
          <p:cNvPr id="5" name="Content Placeholder 4"/>
          <p:cNvSpPr txBox="1">
            <a:spLocks/>
          </p:cNvSpPr>
          <p:nvPr/>
        </p:nvSpPr>
        <p:spPr>
          <a:xfrm>
            <a:off x="6216000" y="3619501"/>
            <a:ext cx="5976000" cy="2971800"/>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Bullying involves and affects many categories of persons (teachers, parents, bystanders): not only bullies and bullied (victims).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In addition to the fact that the number of bullied pupils is high, many of them did not report the abuse.</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Bullying is a serious subject, with short and long-term implications for both the victim and the bully.</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p:txBody>
      </p:sp>
      <p:pic>
        <p:nvPicPr>
          <p:cNvPr id="6" name="Picture 2" descr="I:\Programe Internationale\2015 - Justice - ComBuS cu Sotiris - UPIT, GIE\WS2\Units developed by UPIT+GIE\Preventing-Bullying-Logo.png"/>
          <p:cNvPicPr>
            <a:picLocks noChangeAspect="1" noChangeArrowheads="1"/>
          </p:cNvPicPr>
          <p:nvPr/>
        </p:nvPicPr>
        <p:blipFill>
          <a:blip r:embed="rId2" cstate="print"/>
          <a:srcRect/>
          <a:stretch>
            <a:fillRect/>
          </a:stretch>
        </p:blipFill>
        <p:spPr bwMode="auto">
          <a:xfrm>
            <a:off x="6962775" y="1041400"/>
            <a:ext cx="4286250" cy="24384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b="1" dirty="0" smtClean="0"/>
              <a:t>Why to cooperate (</a:t>
            </a:r>
            <a:r>
              <a:rPr lang="en-US" b="1" dirty="0" smtClean="0">
                <a:solidFill>
                  <a:srgbClr val="DF145E"/>
                </a:solidFill>
              </a:rPr>
              <a:t>necessity</a:t>
            </a:r>
            <a:r>
              <a:rPr lang="en-US" b="1" dirty="0" smtClean="0"/>
              <a:t>)</a:t>
            </a:r>
            <a:endParaRPr lang="en-US" dirty="0"/>
          </a:p>
        </p:txBody>
      </p:sp>
      <p:sp>
        <p:nvSpPr>
          <p:cNvPr id="4" name="Content Placeholder 2"/>
          <p:cNvSpPr txBox="1">
            <a:spLocks/>
          </p:cNvSpPr>
          <p:nvPr/>
        </p:nvSpPr>
        <p:spPr>
          <a:xfrm>
            <a:off x="0" y="876301"/>
            <a:ext cx="5976000" cy="5829299"/>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Bullying remains one of the largest problems in schools and thus requires joint efforts!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Cyberbullying  has become more aggressive and needs expert counteraction!</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As officially reported, all forms of bullying have contributed to increasing the rate of suicide among pupils!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►The most susceptible children are also the most vulnerable and they must be given appropriate support!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Appropriate support can be provided only by persons  with necessary skills (well trained)!</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smtClean="0">
                <a:ln>
                  <a:noFill/>
                </a:ln>
                <a:solidFill>
                  <a:srgbClr val="DF145E"/>
                </a:solidFill>
                <a:effectLst/>
                <a:uLnTx/>
                <a:uFillTx/>
                <a:latin typeface="Calibri" panose="020F0502020204030204" pitchFamily="34" charset="0"/>
                <a:ea typeface="+mn-ea"/>
                <a:cs typeface="+mn-cs"/>
              </a:rPr>
              <a:t>“T</a:t>
            </a:r>
            <a:r>
              <a:rPr kumimoji="0" lang="ro-RO" sz="2400" b="1" i="0" u="none" strike="noStrike" kern="1200" cap="none" spc="0" normalizeH="0" baseline="0" noProof="0" smtClean="0">
                <a:ln>
                  <a:noFill/>
                </a:ln>
                <a:solidFill>
                  <a:srgbClr val="DF145E"/>
                </a:solidFill>
                <a:effectLst/>
                <a:uLnTx/>
                <a:uFillTx/>
                <a:latin typeface="Calibri" panose="020F0502020204030204" pitchFamily="34" charset="0"/>
                <a:ea typeface="+mn-ea"/>
                <a:cs typeface="+mn-cs"/>
              </a:rPr>
              <a:t>ake bullying seriously and </a:t>
            </a:r>
            <a:r>
              <a:rPr kumimoji="0" lang="en-US" sz="2400" b="1" i="0" u="none" strike="noStrike" kern="1200" cap="none" spc="0" normalizeH="0" baseline="0" noProof="0" smtClean="0">
                <a:ln>
                  <a:noFill/>
                </a:ln>
                <a:solidFill>
                  <a:srgbClr val="DF145E"/>
                </a:solidFill>
                <a:effectLst/>
                <a:uLnTx/>
                <a:uFillTx/>
                <a:latin typeface="Calibri" panose="020F0502020204030204" pitchFamily="34" charset="0"/>
                <a:ea typeface="+mn-ea"/>
                <a:cs typeface="+mn-cs"/>
              </a:rPr>
              <a:t>let’s </a:t>
            </a:r>
            <a:r>
              <a:rPr kumimoji="0" lang="ro-RO" sz="2400" b="1" i="0" u="none" strike="noStrike" kern="1200" cap="none" spc="0" normalizeH="0" baseline="0" noProof="0" smtClean="0">
                <a:ln>
                  <a:noFill/>
                </a:ln>
                <a:solidFill>
                  <a:srgbClr val="DF145E"/>
                </a:solidFill>
                <a:effectLst/>
                <a:uLnTx/>
                <a:uFillTx/>
                <a:latin typeface="Calibri" panose="020F0502020204030204" pitchFamily="34" charset="0"/>
                <a:ea typeface="+mn-ea"/>
                <a:cs typeface="+mn-cs"/>
              </a:rPr>
              <a:t>work together to ensure a safe and positive school environment</a:t>
            </a:r>
            <a:r>
              <a:rPr kumimoji="0" lang="en-US" sz="2400" b="1" i="0" u="none" strike="noStrike" kern="1200" cap="none" spc="0" normalizeH="0" baseline="0" noProof="0" smtClean="0">
                <a:ln>
                  <a:noFill/>
                </a:ln>
                <a:solidFill>
                  <a:srgbClr val="DF145E"/>
                </a:solidFill>
                <a:effectLst/>
                <a:uLnTx/>
                <a:uFillTx/>
                <a:latin typeface="Calibri" panose="020F0502020204030204" pitchFamily="34" charset="0"/>
                <a:ea typeface="+mn-ea"/>
                <a:cs typeface="+mn-cs"/>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p:txBody>
      </p:sp>
      <p:sp>
        <p:nvSpPr>
          <p:cNvPr id="5" name="Content Placeholder 4"/>
          <p:cNvSpPr txBox="1">
            <a:spLocks/>
          </p:cNvSpPr>
          <p:nvPr/>
        </p:nvSpPr>
        <p:spPr>
          <a:xfrm>
            <a:off x="6052311" y="3530601"/>
            <a:ext cx="5976000" cy="3136900"/>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Training, likewise awareness and prevention can be achieved efficiently only through common effort!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a:t>
            </a:r>
            <a:r>
              <a:rPr kumimoji="0" lang="en-GB"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Bullying is so complex that no one can handle it alone! The key word is: partnership!</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Different categories of “actors” bring different specific contribution and expertise!</a:t>
            </a:r>
            <a:endParaRPr kumimoji="0" lang="en-GB"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►Good practices have to be shared and this is possible only through collaboration!</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1"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p:txBody>
      </p:sp>
      <p:pic>
        <p:nvPicPr>
          <p:cNvPr id="6" name="Picture 2" descr="I:\Programe Internationale\2015 - Justice - ComBuS cu Sotiris - UPIT, GIE\WS2\Units developed by UPIT+GIE\Prevention together.jpg"/>
          <p:cNvPicPr>
            <a:picLocks noChangeAspect="1" noChangeArrowheads="1"/>
          </p:cNvPicPr>
          <p:nvPr/>
        </p:nvPicPr>
        <p:blipFill>
          <a:blip r:embed="rId2" cstate="print"/>
          <a:srcRect/>
          <a:stretch>
            <a:fillRect/>
          </a:stretch>
        </p:blipFill>
        <p:spPr bwMode="auto">
          <a:xfrm>
            <a:off x="7494216" y="922338"/>
            <a:ext cx="3051547" cy="2646362"/>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b="1" dirty="0" smtClean="0"/>
              <a:t>Why to cooperate (</a:t>
            </a:r>
            <a:r>
              <a:rPr lang="en-US" b="1" dirty="0" smtClean="0">
                <a:solidFill>
                  <a:srgbClr val="DF145E"/>
                </a:solidFill>
              </a:rPr>
              <a:t>importance</a:t>
            </a:r>
            <a:r>
              <a:rPr lang="en-US" b="1" dirty="0" smtClean="0"/>
              <a:t>)</a:t>
            </a:r>
            <a:endParaRPr lang="en-US" dirty="0"/>
          </a:p>
        </p:txBody>
      </p:sp>
      <p:pic>
        <p:nvPicPr>
          <p:cNvPr id="4" name="Picture 3" descr="I:\Programe Internationale\2015 - Justice - ComBuS cu Sotiris - UPIT, GIE\WS2\Units developed by UPIT+GIE\bullyfree-badge.jpg"/>
          <p:cNvPicPr>
            <a:picLocks noChangeAspect="1" noChangeArrowheads="1"/>
          </p:cNvPicPr>
          <p:nvPr/>
        </p:nvPicPr>
        <p:blipFill>
          <a:blip r:embed="rId2" cstate="print"/>
          <a:srcRect/>
          <a:stretch>
            <a:fillRect/>
          </a:stretch>
        </p:blipFill>
        <p:spPr bwMode="auto">
          <a:xfrm>
            <a:off x="0" y="844550"/>
            <a:ext cx="2584450" cy="2584450"/>
          </a:xfrm>
          <a:prstGeom prst="rect">
            <a:avLst/>
          </a:prstGeom>
          <a:noFill/>
        </p:spPr>
      </p:pic>
      <p:pic>
        <p:nvPicPr>
          <p:cNvPr id="7" name="Picture 4" descr="I:\Programe Internationale\2015 - Justice - ComBuS cu Sotiris - UPIT, GIE\WS2\Units developed by UPIT+GIE\slide_1.jpg"/>
          <p:cNvPicPr>
            <a:picLocks noChangeAspect="1" noChangeArrowheads="1"/>
          </p:cNvPicPr>
          <p:nvPr/>
        </p:nvPicPr>
        <p:blipFill>
          <a:blip r:embed="rId3" cstate="print"/>
          <a:srcRect/>
          <a:stretch>
            <a:fillRect/>
          </a:stretch>
        </p:blipFill>
        <p:spPr bwMode="auto">
          <a:xfrm>
            <a:off x="1460500" y="3155950"/>
            <a:ext cx="4648200" cy="3486150"/>
          </a:xfrm>
          <a:prstGeom prst="rect">
            <a:avLst/>
          </a:prstGeom>
          <a:noFill/>
        </p:spPr>
      </p:pic>
      <p:sp>
        <p:nvSpPr>
          <p:cNvPr id="8" name="Content Placeholder 4"/>
          <p:cNvSpPr txBox="1">
            <a:spLocks/>
          </p:cNvSpPr>
          <p:nvPr/>
        </p:nvSpPr>
        <p:spPr>
          <a:xfrm>
            <a:off x="6204711" y="889000"/>
            <a:ext cx="5976000" cy="5869585"/>
          </a:xfrm>
          <a:prstGeom prst="rect">
            <a:avLst/>
          </a:prstGeom>
        </p:spPr>
        <p:txBody>
          <a:bodyPr vert="horz" lIns="54000" tIns="54000" rIns="54000" bIns="54000" rtlCol="0">
            <a:no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1"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Because anti-bullying cooperation:</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Improves the school environment!</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Discourages bullies!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Empowers pupils, parents, teachers, bystanders!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Increases awareness on the danger and consequences of bullying!</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Educates, facilitates skills acquiring and positively shapes the character/personality!</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Supports pupils having difficulties (potential bullies and bullied/victims) to be recovered and/or to avoid being engaged in bullying!</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Creates safer school and more positive learning environments!</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200" b="1" i="1" u="none" strike="noStrike" kern="1200" cap="none" spc="0" normalizeH="0" baseline="0" noProof="0" smtClean="0">
                <a:ln>
                  <a:noFill/>
                </a:ln>
                <a:solidFill>
                  <a:srgbClr val="DF145E"/>
                </a:solidFill>
                <a:effectLst/>
                <a:uLnTx/>
                <a:uFillTx/>
                <a:latin typeface="Calibri" panose="020F0502020204030204" pitchFamily="34" charset="0"/>
                <a:ea typeface="+mn-ea"/>
                <a:cs typeface="+mn-cs"/>
              </a:rPr>
              <a:t>“Coming together is a beginning; keeping together is progress; working together is success!”</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rgbClr val="DF145E"/>
                </a:solidFill>
                <a:effectLst/>
                <a:uLnTx/>
                <a:uFillTx/>
                <a:latin typeface="Calibri" panose="020F0502020204030204" pitchFamily="34" charset="0"/>
                <a:ea typeface="+mn-ea"/>
                <a:cs typeface="+mn-cs"/>
              </a:rPr>
              <a:t> (Henry Ford)</a:t>
            </a: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a:r>
            <a:b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br>
            <a:endPar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a:ln>
                <a:noFill/>
              </a:ln>
              <a:solidFill>
                <a:schemeClr val="tx1"/>
              </a:solidFill>
              <a:effectLst/>
              <a:uLnTx/>
              <a:uFillTx/>
              <a:latin typeface="Calibri" panose="020F0502020204030204" pitchFamily="34" charset="0"/>
              <a:ea typeface="+mn-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pPr algn="ctr"/>
            <a:r>
              <a:rPr lang="en-US" b="1" dirty="0" smtClean="0"/>
              <a:t>Who must cooperate</a:t>
            </a:r>
            <a:endParaRPr lang="en-US" dirty="0"/>
          </a:p>
        </p:txBody>
      </p:sp>
      <p:pic>
        <p:nvPicPr>
          <p:cNvPr id="4" name="Picture 2" descr="I:\Programe Internationale\2015 - Justice - ComBuS cu Sotiris - UPIT, GIE\WS2\Units developed by UPIT+GIE\TFG-Slogan.jpg"/>
          <p:cNvPicPr>
            <a:picLocks noChangeAspect="1" noChangeArrowheads="1"/>
          </p:cNvPicPr>
          <p:nvPr/>
        </p:nvPicPr>
        <p:blipFill>
          <a:blip r:embed="rId2" cstate="print"/>
          <a:srcRect/>
          <a:stretch>
            <a:fillRect/>
          </a:stretch>
        </p:blipFill>
        <p:spPr bwMode="auto">
          <a:xfrm>
            <a:off x="6340543" y="1701800"/>
            <a:ext cx="5127557" cy="3765550"/>
          </a:xfrm>
          <a:prstGeom prst="rect">
            <a:avLst/>
          </a:prstGeom>
          <a:noFill/>
        </p:spPr>
      </p:pic>
      <p:sp>
        <p:nvSpPr>
          <p:cNvPr id="5" name="Content Placeholder 2"/>
          <p:cNvSpPr txBox="1">
            <a:spLocks/>
          </p:cNvSpPr>
          <p:nvPr/>
        </p:nvSpPr>
        <p:spPr>
          <a:xfrm>
            <a:off x="0" y="1905000"/>
            <a:ext cx="5976000" cy="4953000"/>
          </a:xfrm>
          <a:prstGeom prst="rect">
            <a:avLst/>
          </a:prstGeom>
        </p:spPr>
        <p:txBody>
          <a:bodyPr vert="horz" lIns="54000" tIns="54000" rIns="54000" bIns="54000" rtlCol="0">
            <a:noAutofit/>
          </a:body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School (school board/administration, teachers, school staffs, pedagogues, psychologists, counselors)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Pupils (bullies, bullied, observers/bystanders)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Parents/families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Caregivers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Local communities</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Authorities (child protection, police, hospitals, health centers, law enforcement officers, etc.)</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rPr>
              <a:t>► Other support structures (prevention centers, NGOs, neighborhood associations, training and support centers, service groups, faith-based organizations and businesses ,etc.)</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p:txBody>
      </p:sp>
      <p:sp>
        <p:nvSpPr>
          <p:cNvPr id="6" name="Content Placeholder 2"/>
          <p:cNvSpPr txBox="1">
            <a:spLocks/>
          </p:cNvSpPr>
          <p:nvPr/>
        </p:nvSpPr>
        <p:spPr>
          <a:xfrm>
            <a:off x="533400" y="1079501"/>
            <a:ext cx="5163200" cy="482599"/>
          </a:xfrm>
          <a:prstGeom prst="rect">
            <a:avLst/>
          </a:prstGeom>
        </p:spPr>
        <p:txBody>
          <a:bodyPr vert="horz" lIns="54000" tIns="54000" rIns="54000" bIns="54000" rtlCol="0">
            <a:no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b="1" i="1" dirty="0" smtClean="0">
                <a:solidFill>
                  <a:srgbClr val="DF145E"/>
                </a:solidFill>
                <a:latin typeface="Calibri" panose="020F0502020204030204" pitchFamily="34" charset="0"/>
              </a:rPr>
              <a:t>“Kindness is contagious!”</a:t>
            </a:r>
            <a:endParaRPr kumimoji="0" lang="en-US" sz="2800" b="1" i="1" u="none" strike="noStrike" kern="1200" cap="none" spc="0" normalizeH="0" baseline="0" noProof="0" dirty="0" smtClean="0">
              <a:ln>
                <a:noFill/>
              </a:ln>
              <a:solidFill>
                <a:srgbClr val="DF145E"/>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2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ubtitle 4"/>
          <p:cNvSpPr>
            <a:spLocks noGrp="1"/>
          </p:cNvSpPr>
          <p:nvPr>
            <p:ph type="subTitle" idx="4294967295"/>
          </p:nvPr>
        </p:nvSpPr>
        <p:spPr>
          <a:xfrm>
            <a:off x="1524000" y="3602038"/>
            <a:ext cx="9144000" cy="1655762"/>
          </a:xfrm>
        </p:spPr>
        <p:txBody>
          <a:bodyPr/>
          <a:lstStyle/>
          <a:p>
            <a:r>
              <a:rPr lang="en-US" sz="2400" b="1" dirty="0" smtClean="0"/>
              <a:t>Thank you for attention!</a:t>
            </a:r>
          </a:p>
          <a:p>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ROJECT_OPEN" val="0"/>
</p:tagLst>
</file>

<file path=ppt/theme/theme1.xml><?xml version="1.0" encoding="utf-8"?>
<a:theme xmlns:a="http://schemas.openxmlformats.org/drawingml/2006/main" name="CARDET Course template">
  <a:themeElements>
    <a:clrScheme name="ComBuS">
      <a:dk1>
        <a:srgbClr val="0A1652"/>
      </a:dk1>
      <a:lt1>
        <a:srgbClr val="F2F2F2"/>
      </a:lt1>
      <a:dk2>
        <a:srgbClr val="EAC3F3"/>
      </a:dk2>
      <a:lt2>
        <a:srgbClr val="F2F2F2"/>
      </a:lt2>
      <a:accent1>
        <a:srgbClr val="ED145A"/>
      </a:accent1>
      <a:accent2>
        <a:srgbClr val="601872"/>
      </a:accent2>
      <a:accent3>
        <a:srgbClr val="00AEEF"/>
      </a:accent3>
      <a:accent4>
        <a:srgbClr val="F7941E"/>
      </a:accent4>
      <a:accent5>
        <a:srgbClr val="1F4E79"/>
      </a:accent5>
      <a:accent6>
        <a:srgbClr val="BFBFBF"/>
      </a:accent6>
      <a:hlink>
        <a:srgbClr val="00ADBB"/>
      </a:hlink>
      <a:folHlink>
        <a:srgbClr val="00ADB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1170</TotalTime>
  <Words>576</Words>
  <Application>Microsoft Macintosh PowerPoint</Application>
  <PresentationFormat>Custom</PresentationFormat>
  <Paragraphs>49</Paragraphs>
  <Slides>6</Slides>
  <Notes>0</Notes>
  <HiddenSlides>0</HiddenSlides>
  <MMClips>0</MMClips>
  <ScaleCrop>false</ScaleCrop>
  <HeadingPairs>
    <vt:vector size="4" baseType="variant">
      <vt:variant>
        <vt:lpstr>Design Template</vt:lpstr>
      </vt:variant>
      <vt:variant>
        <vt:i4>2</vt:i4>
      </vt:variant>
      <vt:variant>
        <vt:lpstr>Slide Titles</vt:lpstr>
      </vt:variant>
      <vt:variant>
        <vt:i4>6</vt:i4>
      </vt:variant>
    </vt:vector>
  </HeadingPairs>
  <TitlesOfParts>
    <vt:vector size="8" baseType="lpstr">
      <vt:lpstr>CARDET Course template</vt:lpstr>
      <vt:lpstr>CARDET Course template - Cover page</vt:lpstr>
      <vt:lpstr>Necessity of cooperation  among  all “actors” involved in  bullying</vt:lpstr>
      <vt:lpstr>The problem: bullying nowadays</vt:lpstr>
      <vt:lpstr>Why to cooperate (necessity)</vt:lpstr>
      <vt:lpstr>Why to cooperate (importance)</vt:lpstr>
      <vt:lpstr>Who must cooperate</vt:lpstr>
      <vt:lpstr>Slide 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Joanna Charalambous</cp:lastModifiedBy>
  <cp:revision>25</cp:revision>
  <dcterms:created xsi:type="dcterms:W3CDTF">2016-09-27T10:38:01Z</dcterms:created>
  <dcterms:modified xsi:type="dcterms:W3CDTF">2016-09-27T10:40:56Z</dcterms:modified>
</cp:coreProperties>
</file>