
<file path=[Content_Types].xml><?xml version="1.0" encoding="utf-8"?>
<Types xmlns="http://schemas.openxmlformats.org/package/2006/content-types">
  <Override PartName="/ppt/tags/tag1.xml" ContentType="application/vnd.openxmlformats-officedocument.presentationml.tags+xml"/>
  <Override PartName="/ppt/slideLayouts/slideLayout21.xml" ContentType="application/vnd.openxmlformats-officedocument.presentationml.slideLayout+xml"/>
  <Override PartName="/ppt/slideLayouts/slideLayout18.xml" ContentType="application/vnd.openxmlformats-officedocument.presentationml.slideLayout+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Layouts/slideLayout16.xml" ContentType="application/vnd.openxmlformats-officedocument.presentationml.slideLayout+xml"/>
  <Override PartName="/ppt/tableStyles.xml" ContentType="application/vnd.openxmlformats-officedocument.presentationml.tableStyles+xml"/>
  <Override PartName="/ppt/slideLayouts/slideLayout8.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theme/theme4.xml" ContentType="application/vnd.openxmlformats-officedocument.theme+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slideLayouts/slideLayout17.xml" ContentType="application/vnd.openxmlformats-officedocument.presentationml.slideLayout+xml"/>
  <Override PartName="/ppt/slideLayouts/slideLayout2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slideLayouts/slideLayout15.xml" ContentType="application/vnd.openxmlformats-officedocument.presentationml.slideLayout+xml"/>
  <Override PartName="/ppt/presentation.xml" ContentType="application/vnd.openxmlformats-officedocument.presentationml.presentation.main+xml"/>
  <Override PartName="/ppt/notesSlides/notesSlide2.xml" ContentType="application/vnd.openxmlformats-officedocument.presentationml.notesSlide+xml"/>
  <Override PartName="/ppt/handoutMasters/handoutMaster1.xml" ContentType="application/vnd.openxmlformats-officedocument.presentationml.handoutMaster+xml"/>
  <Override PartName="/ppt/slideLayouts/slideLayout7.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notesMasters/notesMaster1.xml" ContentType="application/vnd.openxmlformats-officedocument.presentationml.notesMaster+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 id="2147483686" r:id="rId2"/>
  </p:sldMasterIdLst>
  <p:notesMasterIdLst>
    <p:notesMasterId r:id="rId8"/>
  </p:notesMasterIdLst>
  <p:handoutMasterIdLst>
    <p:handoutMasterId r:id="rId9"/>
  </p:handoutMasterIdLst>
  <p:sldIdLst>
    <p:sldId id="256" r:id="rId3"/>
    <p:sldId id="263" r:id="rId4"/>
    <p:sldId id="262" r:id="rId5"/>
    <p:sldId id="261" r:id="rId6"/>
    <p:sldId id="259" r:id="rId7"/>
  </p:sldIdLst>
  <p:sldSz cx="12192000" cy="6858000"/>
  <p:notesSz cx="6858000" cy="9144000"/>
  <p:custDataLst>
    <p:tags r:id="rId11"/>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p="http://schemas.openxmlformats.org/presentationml/2006/main" xmlns:r="http://schemas.openxmlformats.org/officeDocument/2006/relationships" xmlns:a="http://schemas.openxmlformats.org/drawingml/2006/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p="http://schemas.openxmlformats.org/presentationml/2006/main" xmlns:r="http://schemas.openxmlformats.org/officeDocument/2006/relationships" xmlns:a="http://schemas.openxmlformats.org/drawingml/2006/main" xmlns=""/>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p14="http://schemas.microsoft.com/office/powerpoint/2010/main" xmlns:p="http://schemas.openxmlformats.org/presentationml/2006/main" xmlns:r="http://schemas.openxmlformats.org/officeDocument/2006/relationships" xmlns:a="http://schemas.openxmlformats.org/drawingml/2006/main" xmlns="" val="1"/>
      </p:ext>
    </p:extLst>
  </p:showPr>
  <p:clrMru>
    <a:srgbClr val="DF145E"/>
    <a:srgbClr val="FACADB"/>
    <a:srgbClr val="F488AF"/>
    <a:srgbClr val="1F4E83"/>
    <a:srgbClr val="1F4E79"/>
    <a:srgbClr val="CAE6E8"/>
    <a:srgbClr val="F9F9F9"/>
    <a:srgbClr val="A2D2D6"/>
    <a:srgbClr val="00ADBB"/>
    <a:srgbClr val="DDEFBF"/>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 uri="{FD5EFAAD-0ECE-453E-9831-46B23BE46B34}">
      <p15:chartTrackingRefBased xmlns:p15="http://schemas.microsoft.com/office/powerpoint/2012/main" xmlns:p="http://schemas.openxmlformats.org/presentationml/2006/main" xmlns:r="http://schemas.openxmlformats.org/officeDocument/2006/relationships" xmlns:a="http://schemas.openxmlformats.org/drawingml/2006/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4443" autoAdjust="0"/>
    <p:restoredTop sz="80935" autoAdjust="0"/>
  </p:normalViewPr>
  <p:slideViewPr>
    <p:cSldViewPr snapToGrid="0">
      <p:cViewPr>
        <p:scale>
          <a:sx n="66" d="100"/>
          <a:sy n="66" d="100"/>
        </p:scale>
        <p:origin x="-1528" y="-89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3736200" cy="73736200"/>
</p:viewPr>
</file>

<file path=ppt/_rels/presentation.xml.rels><?xml version="1.0" encoding="UTF-8" standalone="yes"?>
<Relationships xmlns="http://schemas.openxmlformats.org/package/2006/relationships"><Relationship Id="rId11" Type="http://schemas.openxmlformats.org/officeDocument/2006/relationships/tags" Target="tags/tag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notesMaster" Target="notesMasters/notesMaster1.xml"/><Relationship Id="rId9" Type="http://schemas.openxmlformats.org/officeDocument/2006/relationships/handoutMaster" Target="handoutMasters/handoutMaster1.xml"/><Relationship Id="rId10" Type="http://schemas.openxmlformats.org/officeDocument/2006/relationships/printerSettings" Target="printerSettings/printerSettings1.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pPr/>
              <a:t>9/27/16</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35116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pPr/>
              <a:t>9/27/16</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9328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u="sng" kern="1200" dirty="0" smtClean="0">
                <a:solidFill>
                  <a:schemeClr val="tx1"/>
                </a:solidFill>
                <a:latin typeface="+mn-lt"/>
                <a:ea typeface="+mn-ea"/>
                <a:cs typeface="+mn-cs"/>
              </a:rPr>
              <a:t>Notes</a:t>
            </a:r>
            <a:r>
              <a:rPr lang="en-US" sz="1200" kern="1200" dirty="0" smtClean="0">
                <a:solidFill>
                  <a:schemeClr val="tx1"/>
                </a:solidFill>
                <a:latin typeface="+mn-lt"/>
                <a:ea typeface="+mn-ea"/>
                <a:cs typeface="+mn-cs"/>
              </a:rPr>
              <a:t>: The lecturer explains that preventing </a:t>
            </a:r>
            <a:r>
              <a:rPr lang="en-US" sz="1200" b="1" dirty="0" smtClean="0">
                <a:solidFill>
                  <a:srgbClr val="DF145E"/>
                </a:solidFill>
              </a:rPr>
              <a:t>efficiently</a:t>
            </a:r>
            <a:r>
              <a:rPr lang="en-US" sz="1200" dirty="0" smtClean="0"/>
              <a:t> can be achieved through:</a:t>
            </a:r>
          </a:p>
          <a:p>
            <a:pPr marL="457200" indent="-457200">
              <a:buAutoNum type="arabicParenBoth"/>
            </a:pPr>
            <a:r>
              <a:rPr lang="en-US" sz="1200" dirty="0" smtClean="0"/>
              <a:t>Creation of a supportive and safe classroom/school environment</a:t>
            </a:r>
          </a:p>
          <a:p>
            <a:pPr marL="457200" indent="-457200">
              <a:buFont typeface="Arial" panose="020B0604020202020204" pitchFamily="34" charset="0"/>
              <a:buAutoNum type="arabicParenBoth"/>
            </a:pPr>
            <a:r>
              <a:rPr lang="en-US" sz="1200" dirty="0" smtClean="0"/>
              <a:t>Online safety and knowing the most common networks used by children</a:t>
            </a:r>
          </a:p>
          <a:p>
            <a:pPr marL="457200" indent="-457200">
              <a:buFont typeface="Arial" panose="020B0604020202020204" pitchFamily="34" charset="0"/>
              <a:buNone/>
            </a:pPr>
            <a:r>
              <a:rPr lang="en-US" sz="1200" dirty="0" smtClean="0"/>
              <a:t>These aspects will be approached in the following slides.</a:t>
            </a:r>
          </a:p>
          <a:p>
            <a:endParaRPr lang="en-US"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2</a:t>
            </a:fld>
            <a:endParaRPr lang="el-G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Retrieved from: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[1]: http://</a:t>
            </a:r>
            <a:r>
              <a:rPr lang="en-US" baseline="0" dirty="0" err="1" smtClean="0"/>
              <a:t>www.bullying.co.uk/cyberbullying/how</a:t>
            </a:r>
            <a:r>
              <a:rPr lang="en-US" baseline="0" dirty="0" smtClean="0"/>
              <a:t>-to-stay-safe-online/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[2]: </a:t>
            </a:r>
            <a:r>
              <a:rPr lang="en-US" baseline="0" dirty="0" err="1" smtClean="0"/>
              <a:t>http://www.safekids.com/tips-to-stop-cyberbullying</a:t>
            </a:r>
            <a:r>
              <a:rPr lang="en-US" baseline="0" dirty="0" smtClean="0"/>
              <a:t>/</a:t>
            </a:r>
            <a:endParaRPr lang="en-US" dirty="0" smtClean="0"/>
          </a:p>
          <a:p>
            <a:endParaRPr lang="en-US"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4</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3" name="Text Placeholder 12"/>
          <p:cNvSpPr>
            <a:spLocks noGrp="1"/>
          </p:cNvSpPr>
          <p:nvPr>
            <p:ph type="body" sz="quarter" idx="11" hasCustomPrompt="1"/>
          </p:nvPr>
        </p:nvSpPr>
        <p:spPr>
          <a:xfrm>
            <a:off x="0" y="881743"/>
            <a:ext cx="12192000" cy="5890532"/>
          </a:xfrm>
        </p:spPr>
        <p:txBody>
          <a:bodyPr/>
          <a:lstStyle>
            <a:lvl1pPr>
              <a:defRPr sz="2200" baseline="0">
                <a:latin typeface="Calibri" panose="020F0502020204030204" pitchFamily="34" charset="0"/>
              </a:defRPr>
            </a:lvl1pPr>
          </a:lstStyle>
          <a:p>
            <a:pPr lvl="0"/>
            <a:r>
              <a:rPr lang="en-US" dirty="0" smtClean="0"/>
              <a:t>Content goes here</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698501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1462684"/>
            <a:ext cx="12192000" cy="4274087"/>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6081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1" y="1476374"/>
            <a:ext cx="5976000" cy="52959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4"/>
            <a:ext cx="5976000" cy="3750381"/>
          </a:xfrm>
          <a:effectLst/>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4"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3442446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8"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6"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885600"/>
            <a:ext cx="5976000" cy="4160533"/>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054961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1" name="Content Placeholder 5"/>
          <p:cNvSpPr>
            <a:spLocks noGrp="1"/>
          </p:cNvSpPr>
          <p:nvPr>
            <p:ph sz="quarter" idx="16" hasCustomPrompt="1"/>
          </p:nvPr>
        </p:nvSpPr>
        <p:spPr>
          <a:xfrm>
            <a:off x="6216000" y="2543175"/>
            <a:ext cx="5976000" cy="42291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4"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7" name="Text Placeholder 3"/>
          <p:cNvSpPr>
            <a:spLocks noGrp="1"/>
          </p:cNvSpPr>
          <p:nvPr>
            <p:ph type="body" sz="quarter" idx="17" hasCustomPrompt="1"/>
          </p:nvPr>
        </p:nvSpPr>
        <p:spPr>
          <a:xfrm>
            <a:off x="6216000" y="885600"/>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8900178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0"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5"/>
            <a:ext cx="5976000" cy="341613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2" name="Text Placeholder 3"/>
          <p:cNvSpPr>
            <a:spLocks noGrp="1"/>
          </p:cNvSpPr>
          <p:nvPr>
            <p:ph type="body" sz="quarter" idx="14" hasCustomPrompt="1"/>
          </p:nvPr>
        </p:nvSpPr>
        <p:spPr>
          <a:xfrm>
            <a:off x="0"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6869948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9" name="Content Placeholder 5"/>
          <p:cNvSpPr>
            <a:spLocks noGrp="1"/>
          </p:cNvSpPr>
          <p:nvPr>
            <p:ph sz="quarter" idx="15" hasCustomPrompt="1"/>
          </p:nvPr>
        </p:nvSpPr>
        <p:spPr>
          <a:xfrm>
            <a:off x="-1"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3143250"/>
            <a:ext cx="5976000" cy="362902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Text Placeholder 3"/>
          <p:cNvSpPr>
            <a:spLocks noGrp="1"/>
          </p:cNvSpPr>
          <p:nvPr>
            <p:ph type="body" sz="quarter" idx="14" hasCustomPrompt="1"/>
          </p:nvPr>
        </p:nvSpPr>
        <p:spPr>
          <a:xfrm>
            <a:off x="-2"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1476375"/>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664803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955609"/>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199942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043247"/>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087066"/>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130885"/>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4" name="Content Placeholder 2"/>
          <p:cNvSpPr>
            <a:spLocks noGrp="1"/>
          </p:cNvSpPr>
          <p:nvPr>
            <p:ph sz="half" idx="1" hasCustomPrompt="1"/>
          </p:nvPr>
        </p:nvSpPr>
        <p:spPr>
          <a:xfrm>
            <a:off x="2800350" y="942337"/>
            <a:ext cx="9391650" cy="5774552"/>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883472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1542632"/>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2586451"/>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630270"/>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674089"/>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71790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14" name="Content Placeholder 2"/>
          <p:cNvSpPr>
            <a:spLocks noGrp="1"/>
          </p:cNvSpPr>
          <p:nvPr>
            <p:ph sz="half" idx="1" hasCustomPrompt="1"/>
          </p:nvPr>
        </p:nvSpPr>
        <p:spPr>
          <a:xfrm>
            <a:off x="2800350" y="1529360"/>
            <a:ext cx="9391650" cy="5088548"/>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708758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9" name="Content Placeholder 2"/>
          <p:cNvSpPr>
            <a:spLocks noGrp="1"/>
          </p:cNvSpPr>
          <p:nvPr>
            <p:ph sz="half" idx="1" hasCustomPrompt="1"/>
          </p:nvPr>
        </p:nvSpPr>
        <p:spPr>
          <a:xfrm>
            <a:off x="0" y="864904"/>
            <a:ext cx="12192000" cy="5202521"/>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7" name="Pentagon 6"/>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8" name="Chevron 7"/>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0" name="Chevron 9"/>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2" name="Text Placeholder 6"/>
          <p:cNvSpPr>
            <a:spLocks noGrp="1"/>
          </p:cNvSpPr>
          <p:nvPr>
            <p:ph type="body" sz="quarter" idx="13" hasCustomPrompt="1"/>
          </p:nvPr>
        </p:nvSpPr>
        <p:spPr>
          <a:xfrm>
            <a:off x="101600" y="6186614"/>
            <a:ext cx="3708399" cy="485624"/>
          </a:xfrm>
        </p:spPr>
        <p:txBody>
          <a:bodyPr anchor="ctr"/>
          <a:lstStyle>
            <a:lvl1pPr algn="ctr">
              <a:defRPr sz="2400" baseline="0">
                <a:solidFill>
                  <a:schemeClr val="bg1"/>
                </a:solidFill>
                <a:latin typeface="Calibri" panose="020F0502020204030204" pitchFamily="34" charset="0"/>
              </a:defRPr>
            </a:lvl1pPr>
          </a:lstStyle>
          <a:p>
            <a:pPr lvl="0"/>
            <a:r>
              <a:rPr lang="en-US" dirty="0" smtClean="0"/>
              <a:t>Step 1</a:t>
            </a:r>
            <a:endParaRPr lang="el-GR" dirty="0"/>
          </a:p>
        </p:txBody>
      </p:sp>
      <p:sp>
        <p:nvSpPr>
          <p:cNvPr id="13" name="Text Placeholder 6"/>
          <p:cNvSpPr>
            <a:spLocks noGrp="1"/>
          </p:cNvSpPr>
          <p:nvPr>
            <p:ph type="body" sz="quarter" idx="14" hasCustomPrompt="1"/>
          </p:nvPr>
        </p:nvSpPr>
        <p:spPr>
          <a:xfrm>
            <a:off x="4445000" y="6186614"/>
            <a:ext cx="3324999"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4" name="Text Placeholder 6"/>
          <p:cNvSpPr>
            <a:spLocks noGrp="1"/>
          </p:cNvSpPr>
          <p:nvPr>
            <p:ph type="body" sz="quarter" idx="15" hasCustomPrompt="1"/>
          </p:nvPr>
        </p:nvSpPr>
        <p:spPr>
          <a:xfrm>
            <a:off x="8405000" y="6186614"/>
            <a:ext cx="343986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9966561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Sub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1999" cy="797522"/>
          </a:xfrm>
        </p:spPr>
        <p:txBody>
          <a:bodyPr/>
          <a:lstStyle>
            <a:lvl1pPr>
              <a:defRPr>
                <a:latin typeface="+mn-lt"/>
              </a:defRPr>
            </a:lvl1pPr>
          </a:lstStyle>
          <a:p>
            <a:r>
              <a:rPr lang="en-US" dirty="0" smtClean="0"/>
              <a:t>Section title goes here</a:t>
            </a:r>
            <a:endParaRPr lang="el-GR" dirty="0"/>
          </a:p>
        </p:txBody>
      </p:sp>
      <p:sp>
        <p:nvSpPr>
          <p:cNvPr id="29"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mn-lt"/>
              </a:defRPr>
            </a:lvl1pPr>
          </a:lstStyle>
          <a:p>
            <a:pPr lvl="0"/>
            <a:r>
              <a:rPr lang="en-US" dirty="0" smtClean="0"/>
              <a:t>Sub-section title goes here</a:t>
            </a:r>
            <a:endParaRPr lang="el-GR" dirty="0"/>
          </a:p>
        </p:txBody>
      </p:sp>
      <p:sp>
        <p:nvSpPr>
          <p:cNvPr id="20" name="Content Placeholder 2"/>
          <p:cNvSpPr>
            <a:spLocks noGrp="1"/>
          </p:cNvSpPr>
          <p:nvPr>
            <p:ph sz="half" idx="1" hasCustomPrompt="1"/>
          </p:nvPr>
        </p:nvSpPr>
        <p:spPr>
          <a:xfrm>
            <a:off x="0" y="1462685"/>
            <a:ext cx="12191999" cy="4595216"/>
          </a:xfrm>
          <a:ln>
            <a:solidFill>
              <a:schemeClr val="bg1">
                <a:lumMod val="75000"/>
              </a:schemeClr>
            </a:solidFill>
          </a:ln>
        </p:spPr>
        <p:txBody>
          <a:bodyPr tIns="90000" bIns="90000"/>
          <a:lstStyle>
            <a:lvl1pPr marL="0" indent="0">
              <a:buNone/>
              <a:defRPr sz="2400">
                <a:latin typeface="+mn-lt"/>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24" name="Pentagon 23"/>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25" name="Chevron 24"/>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32" name="Chevron 31"/>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8" name="Text Placeholder 6"/>
          <p:cNvSpPr>
            <a:spLocks noGrp="1"/>
          </p:cNvSpPr>
          <p:nvPr>
            <p:ph type="body" sz="quarter" idx="13" hasCustomPrompt="1"/>
          </p:nvPr>
        </p:nvSpPr>
        <p:spPr>
          <a:xfrm>
            <a:off x="-4337" y="6186614"/>
            <a:ext cx="3823862" cy="485624"/>
          </a:xfrm>
        </p:spPr>
        <p:txBody>
          <a:bodyPr anchor="ctr"/>
          <a:lstStyle>
            <a:lvl1pPr algn="ctr">
              <a:defRPr sz="2400" baseline="0">
                <a:solidFill>
                  <a:schemeClr val="bg1"/>
                </a:solidFill>
                <a:latin typeface="+mn-lt"/>
              </a:defRPr>
            </a:lvl1pPr>
          </a:lstStyle>
          <a:p>
            <a:pPr lvl="0"/>
            <a:r>
              <a:rPr lang="en-US" dirty="0" smtClean="0"/>
              <a:t>Step 1</a:t>
            </a:r>
            <a:endParaRPr lang="el-GR" dirty="0"/>
          </a:p>
        </p:txBody>
      </p:sp>
      <p:sp>
        <p:nvSpPr>
          <p:cNvPr id="9" name="Text Placeholder 6"/>
          <p:cNvSpPr>
            <a:spLocks noGrp="1"/>
          </p:cNvSpPr>
          <p:nvPr>
            <p:ph type="body" sz="quarter" idx="14" hasCustomPrompt="1"/>
          </p:nvPr>
        </p:nvSpPr>
        <p:spPr>
          <a:xfrm>
            <a:off x="4453467" y="6186614"/>
            <a:ext cx="332605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0" name="Text Placeholder 6"/>
          <p:cNvSpPr>
            <a:spLocks noGrp="1"/>
          </p:cNvSpPr>
          <p:nvPr>
            <p:ph type="body" sz="quarter" idx="15" hasCustomPrompt="1"/>
          </p:nvPr>
        </p:nvSpPr>
        <p:spPr>
          <a:xfrm>
            <a:off x="8413467" y="6186614"/>
            <a:ext cx="3439865"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344334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1" hasCustomPrompt="1"/>
          </p:nvPr>
        </p:nvSpPr>
        <p:spPr>
          <a:xfrm>
            <a:off x="0" y="1462685"/>
            <a:ext cx="12192000" cy="539531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3670661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699787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314449"/>
            <a:ext cx="9144000" cy="2195513"/>
          </a:xfrm>
          <a:prstGeom prst="rect">
            <a:avLst/>
          </a:prstGeom>
        </p:spPr>
        <p:txBody>
          <a:bodyPr anchor="b">
            <a:normAutofit/>
          </a:bodyPr>
          <a:lstStyle>
            <a:lvl1pPr algn="ctr">
              <a:defRPr sz="5000">
                <a:solidFill>
                  <a:srgbClr val="DF145E"/>
                </a:solidFill>
                <a:latin typeface="+mn-lt"/>
              </a:defRPr>
            </a:lvl1pPr>
          </a:lstStyle>
          <a:p>
            <a:r>
              <a:rPr lang="en-US" dirty="0" smtClean="0"/>
              <a:t>Module title goes here</a:t>
            </a:r>
            <a:endParaRPr lang="el-GR"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baseline="0">
                <a:solidFill>
                  <a:srgbClr val="1F4E8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title goes here</a:t>
            </a:r>
            <a:endParaRPr lang="el-GR" dirty="0"/>
          </a:p>
        </p:txBody>
      </p:sp>
      <p:cxnSp>
        <p:nvCxnSpPr>
          <p:cNvPr id="5" name="Straight Connector 4"/>
          <p:cNvCxnSpPr/>
          <p:nvPr userDrawn="1"/>
        </p:nvCxnSpPr>
        <p:spPr>
          <a:xfrm>
            <a:off x="0" y="1181244"/>
            <a:ext cx="1219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83721" y="51935"/>
            <a:ext cx="1006929" cy="101461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6224188" y="6256744"/>
            <a:ext cx="704392" cy="544111"/>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4427779" y="6258888"/>
            <a:ext cx="739198" cy="553857"/>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2872530" y="6149950"/>
            <a:ext cx="1035555" cy="585906"/>
          </a:xfrm>
          <a:prstGeom prst="rect">
            <a:avLst/>
          </a:prstGeom>
        </p:spPr>
      </p:pic>
      <p:pic>
        <p:nvPicPr>
          <p:cNvPr id="10" name="Picture 9"/>
          <p:cNvPicPr>
            <a:picLocks noChangeAspect="1"/>
          </p:cNvPicPr>
          <p:nvPr userDrawn="1"/>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5235100" y="6298736"/>
            <a:ext cx="856798" cy="366265"/>
          </a:xfrm>
          <a:prstGeom prst="rect">
            <a:avLst/>
          </a:prstGeom>
        </p:spPr>
      </p:pic>
      <p:pic>
        <p:nvPicPr>
          <p:cNvPr id="11" name="Picture 10"/>
          <p:cNvPicPr>
            <a:picLocks noChangeAspect="1"/>
          </p:cNvPicPr>
          <p:nvPr userDrawn="1"/>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634126" y="6256745"/>
            <a:ext cx="1279613" cy="426538"/>
          </a:xfrm>
          <a:prstGeom prst="rect">
            <a:avLst/>
          </a:prstGeom>
        </p:spPr>
      </p:pic>
      <p:pic>
        <p:nvPicPr>
          <p:cNvPr id="12" name="Picture 11"/>
          <p:cNvPicPr>
            <a:picLocks noChangeAspect="1"/>
          </p:cNvPicPr>
          <p:nvPr userDrawn="1"/>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912874" y="6246612"/>
            <a:ext cx="495551" cy="492530"/>
          </a:xfrm>
          <a:prstGeom prst="rect">
            <a:avLst/>
          </a:prstGeom>
        </p:spPr>
      </p:pic>
      <p:pic>
        <p:nvPicPr>
          <p:cNvPr id="13" name="Picture 12"/>
          <p:cNvPicPr>
            <a:picLocks noChangeAspect="1"/>
          </p:cNvPicPr>
          <p:nvPr userDrawn="1"/>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41472" y="6149950"/>
            <a:ext cx="1455627" cy="492002"/>
          </a:xfrm>
          <a:prstGeom prst="rect">
            <a:avLst/>
          </a:prstGeom>
        </p:spPr>
      </p:pic>
      <p:sp>
        <p:nvSpPr>
          <p:cNvPr id="14" name="TextBox 13"/>
          <p:cNvSpPr txBox="1"/>
          <p:nvPr userDrawn="1"/>
        </p:nvSpPr>
        <p:spPr>
          <a:xfrm>
            <a:off x="8728841" y="5972441"/>
            <a:ext cx="3463159" cy="923330"/>
          </a:xfrm>
          <a:prstGeom prst="rect">
            <a:avLst/>
          </a:prstGeom>
          <a:noFill/>
        </p:spPr>
        <p:txBody>
          <a:bodyPr wrap="square" rtlCol="0">
            <a:spAutoFit/>
          </a:bodyPr>
          <a:lstStyle/>
          <a:p>
            <a:r>
              <a:rPr lang="en-US" sz="900" dirty="0" smtClean="0"/>
              <a:t>This publication has been produced with the financial support of the Rights, Equality and Citizenship (REC) </a:t>
            </a:r>
            <a:r>
              <a:rPr lang="en-US" sz="900" dirty="0" err="1" smtClean="0"/>
              <a:t>Programme</a:t>
            </a:r>
            <a:r>
              <a:rPr lang="en-US" sz="900" dirty="0" smtClean="0"/>
              <a:t> of the European Union. The contents of this publication are the sole responsibility of CARDET and its Partners and can in no way be taken to reflect the views of the European Commission. </a:t>
            </a:r>
            <a:br>
              <a:rPr lang="en-US" sz="900" dirty="0" smtClean="0"/>
            </a:br>
            <a:r>
              <a:rPr lang="en-US" sz="900" dirty="0" smtClean="0"/>
              <a:t>Project Number: JUST/2014/RDAP/AG/BULL/7698</a:t>
            </a:r>
            <a:endParaRPr lang="el-GR" sz="900" dirty="0"/>
          </a:p>
        </p:txBody>
      </p:sp>
      <p:cxnSp>
        <p:nvCxnSpPr>
          <p:cNvPr id="17" name="Straight Connector 16"/>
          <p:cNvCxnSpPr/>
          <p:nvPr userDrawn="1"/>
        </p:nvCxnSpPr>
        <p:spPr>
          <a:xfrm>
            <a:off x="7014204" y="6086328"/>
            <a:ext cx="0" cy="67561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056748" y="6254608"/>
            <a:ext cx="1672093" cy="412878"/>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470203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Content Placeholder 3"/>
          <p:cNvSpPr>
            <a:spLocks noGrp="1"/>
          </p:cNvSpPr>
          <p:nvPr>
            <p:ph sz="quarter" idx="13" hasCustomPrompt="1"/>
          </p:nvPr>
        </p:nvSpPr>
        <p:spPr>
          <a:xfrm>
            <a:off x="0" y="876301"/>
            <a:ext cx="5976000" cy="588228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Content Placeholder 7"/>
          <p:cNvSpPr>
            <a:spLocks noGrp="1"/>
          </p:cNvSpPr>
          <p:nvPr>
            <p:ph sz="quarter" idx="14" hasCustomPrompt="1"/>
          </p:nvPr>
        </p:nvSpPr>
        <p:spPr>
          <a:xfrm>
            <a:off x="6204711" y="876300"/>
            <a:ext cx="5976000" cy="5882285"/>
          </a:xfrm>
        </p:spPr>
        <p:txBody>
          <a:bodyPr/>
          <a:lstStyle>
            <a:lvl1pPr>
              <a:defRPr sz="2200">
                <a:latin typeface="Calibri" panose="020F0502020204030204" pitchFamily="34" charset="0"/>
              </a:defRPr>
            </a:lvl1pPr>
            <a:lvl2pPr>
              <a:defRPr sz="2200"/>
            </a:lvl2pPr>
            <a:lvl3pPr>
              <a:defRPr sz="2200"/>
            </a:lvl3pPr>
            <a:lvl4pPr>
              <a:defRPr sz="2200"/>
            </a:lvl4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545040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3" hasCustomPrompt="1"/>
          </p:nvPr>
        </p:nvSpPr>
        <p:spPr>
          <a:xfrm>
            <a:off x="0" y="1462685"/>
            <a:ext cx="5976000" cy="5295899"/>
          </a:xfrm>
        </p:spPr>
        <p:txBody>
          <a:bodyPr/>
          <a:lstStyle>
            <a:lvl1pPr>
              <a:defRPr sz="2200" baseline="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7"/>
          <p:cNvSpPr>
            <a:spLocks noGrp="1"/>
          </p:cNvSpPr>
          <p:nvPr>
            <p:ph sz="quarter" idx="14" hasCustomPrompt="1"/>
          </p:nvPr>
        </p:nvSpPr>
        <p:spPr>
          <a:xfrm>
            <a:off x="6216000" y="1462684"/>
            <a:ext cx="5976000" cy="52959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87671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Learning objectives - 2col">
    <p:spTree>
      <p:nvGrpSpPr>
        <p:cNvPr id="1" name=""/>
        <p:cNvGrpSpPr/>
        <p:nvPr/>
      </p:nvGrpSpPr>
      <p:grpSpPr>
        <a:xfrm>
          <a:off x="0" y="0"/>
          <a:ext cx="0" cy="0"/>
          <a:chOff x="0" y="0"/>
          <a:chExt cx="0" cy="0"/>
        </a:xfrm>
      </p:grpSpPr>
      <p:sp>
        <p:nvSpPr>
          <p:cNvPr id="11" name="Rectangle 10"/>
          <p:cNvSpPr/>
          <p:nvPr userDrawn="1"/>
        </p:nvSpPr>
        <p:spPr>
          <a:xfrm>
            <a:off x="-1" y="5820994"/>
            <a:ext cx="5979175" cy="951281"/>
          </a:xfrm>
          <a:prstGeom prst="rect">
            <a:avLst/>
          </a:prstGeom>
          <a:solidFill>
            <a:srgbClr val="DF14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pic>
        <p:nvPicPr>
          <p:cNvPr id="6" name="Picture 5"/>
          <p:cNvPicPr>
            <a:picLocks noChangeAspect="1"/>
          </p:cNvPicPr>
          <p:nvPr userDrawn="1"/>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80218" y="5979174"/>
            <a:ext cx="634921" cy="634921"/>
          </a:xfrm>
          <a:prstGeom prst="rect">
            <a:avLst/>
          </a:prstGeom>
        </p:spPr>
      </p:pic>
      <p:sp>
        <p:nvSpPr>
          <p:cNvPr id="10" name="Content Placeholder 9"/>
          <p:cNvSpPr>
            <a:spLocks noGrp="1"/>
          </p:cNvSpPr>
          <p:nvPr>
            <p:ph sz="quarter" idx="15" hasCustomPrompt="1"/>
          </p:nvPr>
        </p:nvSpPr>
        <p:spPr>
          <a:xfrm>
            <a:off x="6216000"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
        <p:nvSpPr>
          <p:cNvPr id="14" name="Text Placeholder 13"/>
          <p:cNvSpPr>
            <a:spLocks noGrp="1"/>
          </p:cNvSpPr>
          <p:nvPr>
            <p:ph type="body" sz="quarter" idx="16" hasCustomPrompt="1"/>
          </p:nvPr>
        </p:nvSpPr>
        <p:spPr>
          <a:xfrm>
            <a:off x="995357" y="5916583"/>
            <a:ext cx="4556015" cy="760102"/>
          </a:xfrm>
        </p:spPr>
        <p:txBody>
          <a:bodyPr anchor="ctr" anchorCtr="0"/>
          <a:lstStyle>
            <a:lvl1pPr algn="l">
              <a:defRPr sz="2400" baseline="0">
                <a:solidFill>
                  <a:schemeClr val="bg1"/>
                </a:solidFill>
                <a:latin typeface="Calibri" panose="020F0502020204030204" pitchFamily="34" charset="0"/>
              </a:defRPr>
            </a:lvl1pPr>
          </a:lstStyle>
          <a:p>
            <a:pPr lvl="0"/>
            <a:r>
              <a:rPr lang="en-US" dirty="0" smtClean="0"/>
              <a:t>Learning Objectives (add popup text in Notes)</a:t>
            </a:r>
            <a:endParaRPr lang="el-GR" dirty="0"/>
          </a:p>
        </p:txBody>
      </p:sp>
      <p:sp>
        <p:nvSpPr>
          <p:cNvPr id="8" name="Content Placeholder 9"/>
          <p:cNvSpPr>
            <a:spLocks noGrp="1"/>
          </p:cNvSpPr>
          <p:nvPr>
            <p:ph sz="quarter" idx="17" hasCustomPrompt="1"/>
          </p:nvPr>
        </p:nvSpPr>
        <p:spPr>
          <a:xfrm>
            <a:off x="3175"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075168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Text Placeholder 3"/>
          <p:cNvSpPr>
            <a:spLocks noGrp="1"/>
          </p:cNvSpPr>
          <p:nvPr>
            <p:ph type="body" sz="quarter" idx="14" hasCustomPrompt="1"/>
          </p:nvPr>
        </p:nvSpPr>
        <p:spPr>
          <a:xfrm>
            <a:off x="-425" y="5887039"/>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endParaRPr lang="el-GR" dirty="0"/>
          </a:p>
        </p:txBody>
      </p:sp>
      <p:sp>
        <p:nvSpPr>
          <p:cNvPr id="7" name="Content Placeholder 3"/>
          <p:cNvSpPr>
            <a:spLocks noGrp="1"/>
          </p:cNvSpPr>
          <p:nvPr>
            <p:ph sz="quarter" idx="15" hasCustomPrompt="1"/>
          </p:nvPr>
        </p:nvSpPr>
        <p:spPr>
          <a:xfrm>
            <a:off x="-426" y="880418"/>
            <a:ext cx="5976000" cy="48320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880418"/>
            <a:ext cx="5976000" cy="5829594"/>
          </a:xfrm>
        </p:spPr>
        <p:txBody>
          <a:bodyPr/>
          <a:lstStyle>
            <a:lvl1pPr>
              <a:tabLst>
                <a:tab pos="631825" algn="l"/>
              </a:tabLst>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464337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426"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8" name="Text Placeholder 3"/>
          <p:cNvSpPr>
            <a:spLocks noGrp="1"/>
          </p:cNvSpPr>
          <p:nvPr>
            <p:ph type="body" sz="quarter" idx="14" hasCustomPrompt="1"/>
          </p:nvPr>
        </p:nvSpPr>
        <p:spPr>
          <a:xfrm>
            <a:off x="0" y="5915320"/>
            <a:ext cx="5976000" cy="828675"/>
          </a:xfrm>
          <a:solidFill>
            <a:srgbClr val="DF145E"/>
          </a:solidFill>
          <a:effectLst>
            <a:outerShdw blurRad="50800" dist="38100" dir="2700000" algn="tl" rotWithShape="0">
              <a:prstClr val="black">
                <a:alpha val="40000"/>
              </a:prstClr>
            </a:outerShdw>
          </a:effectLst>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baseline="0">
                <a:solidFill>
                  <a:schemeClr val="bg1"/>
                </a:solidFill>
                <a:latin typeface="Calibri" panose="020F050202020403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Button text here (add popup text in Notes)</a:t>
            </a:r>
            <a:endParaRPr lang="el-GR" dirty="0" smtClean="0"/>
          </a:p>
        </p:txBody>
      </p:sp>
      <p:sp>
        <p:nvSpPr>
          <p:cNvPr id="4" name="Content Placeholder 3"/>
          <p:cNvSpPr>
            <a:spLocks noGrp="1"/>
          </p:cNvSpPr>
          <p:nvPr>
            <p:ph sz="quarter" idx="15" hasCustomPrompt="1"/>
          </p:nvPr>
        </p:nvSpPr>
        <p:spPr>
          <a:xfrm>
            <a:off x="0" y="1476375"/>
            <a:ext cx="5976000" cy="42418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1476375"/>
            <a:ext cx="5976000" cy="5267620"/>
          </a:xfrm>
        </p:spPr>
        <p:txBody>
          <a:bodyPr/>
          <a:lstStyle>
            <a:lvl1pPr>
              <a:defRPr sz="2200">
                <a:latin typeface="Calibri" panose="020F0502020204030204" pitchFamily="34" charset="0"/>
              </a:defRPr>
            </a:lvl1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3961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4" name="Text Placeholder 3"/>
          <p:cNvSpPr>
            <a:spLocks noGrp="1"/>
          </p:cNvSpPr>
          <p:nvPr>
            <p:ph type="body" sz="quarter" idx="17" hasCustomPrompt="1"/>
          </p:nvPr>
        </p:nvSpPr>
        <p:spPr>
          <a:xfrm>
            <a:off x="6216427"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7" name="Content Placeholder 3"/>
          <p:cNvSpPr>
            <a:spLocks noGrp="1"/>
          </p:cNvSpPr>
          <p:nvPr>
            <p:ph sz="quarter" idx="15" hasCustomPrompt="1"/>
          </p:nvPr>
        </p:nvSpPr>
        <p:spPr>
          <a:xfrm>
            <a:off x="0" y="886120"/>
            <a:ext cx="5976000" cy="58861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3"/>
          <p:cNvSpPr>
            <a:spLocks noGrp="1"/>
          </p:cNvSpPr>
          <p:nvPr>
            <p:ph sz="quarter" idx="16" hasCustomPrompt="1"/>
          </p:nvPr>
        </p:nvSpPr>
        <p:spPr>
          <a:xfrm>
            <a:off x="6216000" y="886120"/>
            <a:ext cx="5976000" cy="4306769"/>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670289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886120"/>
            <a:ext cx="12192000" cy="485065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314646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rgbClr val="F9F9F9"/>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904875"/>
            <a:ext cx="12192000" cy="5886450"/>
          </a:xfrm>
          <a:prstGeom prst="rect">
            <a:avLst/>
          </a:prstGeom>
        </p:spPr>
        <p:txBody>
          <a:bodyPr vert="horz" lIns="54000" tIns="54000" rIns="54000" bIns="54000" rtlCol="0">
            <a:noAutofit/>
          </a:bodyPr>
          <a:lstStyle/>
          <a:p>
            <a:pPr lvl="0"/>
            <a:r>
              <a:rPr lang="en-US" dirty="0" smtClean="0"/>
              <a:t>Content goes here</a:t>
            </a:r>
            <a:endParaRPr lang="el-GR" dirty="0"/>
          </a:p>
        </p:txBody>
      </p:sp>
      <p:sp>
        <p:nvSpPr>
          <p:cNvPr id="8" name="Title Placeholder 7"/>
          <p:cNvSpPr>
            <a:spLocks noGrp="1"/>
          </p:cNvSpPr>
          <p:nvPr>
            <p:ph type="title"/>
          </p:nvPr>
        </p:nvSpPr>
        <p:spPr>
          <a:xfrm>
            <a:off x="0" y="0"/>
            <a:ext cx="12192000" cy="797522"/>
          </a:xfrm>
          <a:prstGeom prst="rect">
            <a:avLst/>
          </a:prstGeom>
        </p:spPr>
        <p:txBody>
          <a:bodyPr vert="horz" lIns="54000" tIns="54000" rIns="54000" bIns="54000" rtlCol="0" anchor="ctr">
            <a:noAutofit/>
          </a:bodyPr>
          <a:lstStyle/>
          <a:p>
            <a:r>
              <a:rPr lang="en-US" dirty="0" smtClean="0"/>
              <a:t>Section title goes here</a:t>
            </a:r>
            <a:endParaRPr lang="el-GR" dirty="0"/>
          </a:p>
        </p:txBody>
      </p:sp>
      <p:cxnSp>
        <p:nvCxnSpPr>
          <p:cNvPr id="11" name="Straight Connector 10"/>
          <p:cNvCxnSpPr/>
          <p:nvPr userDrawn="1"/>
        </p:nvCxnSpPr>
        <p:spPr>
          <a:xfrm>
            <a:off x="0" y="797522"/>
            <a:ext cx="12192000" cy="0"/>
          </a:xfrm>
          <a:prstGeom prst="line">
            <a:avLst/>
          </a:prstGeom>
          <a:ln w="38100">
            <a:solidFill>
              <a:srgbClr val="1F4E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4" r:id="rId5"/>
    <p:sldLayoutId id="2147483675" r:id="rId6"/>
    <p:sldLayoutId id="2147483674" r:id="rId7"/>
    <p:sldLayoutId id="2147483685" r:id="rId8"/>
    <p:sldLayoutId id="2147483691" r:id="rId9"/>
    <p:sldLayoutId id="2147483692" r:id="rId10"/>
    <p:sldLayoutId id="2147483687" r:id="rId11"/>
    <p:sldLayoutId id="2147483670" r:id="rId12"/>
    <p:sldLayoutId id="2147483673" r:id="rId13"/>
    <p:sldLayoutId id="2147483688" r:id="rId14"/>
    <p:sldLayoutId id="2147483689" r:id="rId15"/>
    <p:sldLayoutId id="2147483690" r:id="rId16"/>
    <p:sldLayoutId id="2147483682" r:id="rId17"/>
    <p:sldLayoutId id="2147483679" r:id="rId18"/>
    <p:sldLayoutId id="2147483678" r:id="rId19"/>
    <p:sldLayoutId id="2147483693"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800" kern="1200">
          <a:solidFill>
            <a:srgbClr val="1F4E79"/>
          </a:solidFill>
          <a:latin typeface="Calibri" panose="020F0502020204030204" pitchFamily="34" charset="0"/>
          <a:ea typeface="+mj-ea"/>
          <a:cs typeface="+mj-cs"/>
        </a:defRPr>
      </a:lvl1pPr>
    </p:titleStyle>
    <p:bodyStyle>
      <a:lvl1pPr marL="0" indent="0" algn="just" defTabSz="914400" rtl="0" eaLnBrk="1" latinLnBrk="0" hangingPunct="1">
        <a:lnSpc>
          <a:spcPct val="90000"/>
        </a:lnSpc>
        <a:spcBef>
          <a:spcPts val="1000"/>
        </a:spcBef>
        <a:buFont typeface="Arial" panose="020B0604020202020204" pitchFamily="34" charset="0"/>
        <a:buNone/>
        <a:defRPr sz="22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337E3F-619A-4FE2-911C-A15E83A2AF93}" type="datetimeFigureOut">
              <a:rPr lang="el-GR" smtClean="0"/>
              <a:pPr/>
              <a:t>9/27/16</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69144641"/>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4800" b="1" dirty="0" smtClean="0"/>
              <a:t>Preventing </a:t>
            </a:r>
            <a:r>
              <a:rPr lang="en-GB" sz="4800" b="1" dirty="0" smtClean="0"/>
              <a:t>bullying</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53728966"/>
      </p:ext>
    </p:extLst>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pPr algn="ctr"/>
            <a:r>
              <a:rPr lang="en-US" b="1" dirty="0" smtClean="0"/>
              <a:t>Prevention of bullying</a:t>
            </a:r>
            <a:endParaRPr lang="en-US" dirty="0"/>
          </a:p>
        </p:txBody>
      </p:sp>
      <p:pic>
        <p:nvPicPr>
          <p:cNvPr id="4" name="Picture 4" descr="I:\Programe Internationale\2015 - Justice - ComBuS cu Sotiris - UPIT, GIE\WS2\Units developed by UPIT+GIE\stop-bullying.jpg"/>
          <p:cNvPicPr>
            <a:picLocks noChangeAspect="1" noChangeArrowheads="1"/>
          </p:cNvPicPr>
          <p:nvPr/>
        </p:nvPicPr>
        <p:blipFill>
          <a:blip r:embed="rId3" cstate="print"/>
          <a:srcRect/>
          <a:stretch>
            <a:fillRect/>
          </a:stretch>
        </p:blipFill>
        <p:spPr bwMode="auto">
          <a:xfrm>
            <a:off x="863600" y="889000"/>
            <a:ext cx="4572000" cy="3048000"/>
          </a:xfrm>
          <a:prstGeom prst="rect">
            <a:avLst/>
          </a:prstGeom>
          <a:noFill/>
        </p:spPr>
      </p:pic>
      <p:sp>
        <p:nvSpPr>
          <p:cNvPr id="5" name="Content Placeholder 2"/>
          <p:cNvSpPr txBox="1">
            <a:spLocks/>
          </p:cNvSpPr>
          <p:nvPr/>
        </p:nvSpPr>
        <p:spPr>
          <a:xfrm>
            <a:off x="0" y="3987801"/>
            <a:ext cx="5976000" cy="838199"/>
          </a:xfrm>
          <a:prstGeom prst="rect">
            <a:avLst/>
          </a:prstGeom>
        </p:spPr>
        <p:txBody>
          <a:bodyPr vert="horz" lIns="54000" tIns="54000" rIns="54000" bIns="54000" rtlCol="0">
            <a:no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a:t>
            </a:r>
            <a:r>
              <a:rPr kumimoji="0" lang="en-US" sz="2400" b="1" i="0" u="none" strike="noStrike" kern="1200" cap="none" spc="0" normalizeH="0" baseline="0" noProof="0" smtClean="0">
                <a:ln>
                  <a:noFill/>
                </a:ln>
                <a:solidFill>
                  <a:srgbClr val="DF145E"/>
                </a:solidFill>
                <a:effectLst/>
                <a:uLnTx/>
                <a:uFillTx/>
                <a:latin typeface="Calibri" panose="020F0502020204030204" pitchFamily="34" charset="0"/>
                <a:ea typeface="+mn-ea"/>
                <a:cs typeface="+mn-cs"/>
              </a:rPr>
              <a:t>Preventing bullying: </a:t>
            </a:r>
            <a:r>
              <a:rPr kumimoji="0" lang="en-US" sz="24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the action of stopping bullying from happening or arising</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pic>
        <p:nvPicPr>
          <p:cNvPr id="6" name="Picture 2" descr="I:\Programe Internationale\2015 - Justice - ComBuS cu Sotiris - UPIT, GIE\WS2\Units developed by UPIT+GIE\bullying_prevention.png"/>
          <p:cNvPicPr>
            <a:picLocks noChangeAspect="1" noChangeArrowheads="1"/>
          </p:cNvPicPr>
          <p:nvPr/>
        </p:nvPicPr>
        <p:blipFill>
          <a:blip r:embed="rId4" cstate="print"/>
          <a:srcRect/>
          <a:stretch>
            <a:fillRect/>
          </a:stretch>
        </p:blipFill>
        <p:spPr bwMode="auto">
          <a:xfrm>
            <a:off x="215123" y="4864100"/>
            <a:ext cx="5628184" cy="1587500"/>
          </a:xfrm>
          <a:prstGeom prst="rect">
            <a:avLst/>
          </a:prstGeom>
          <a:noFill/>
        </p:spPr>
      </p:pic>
      <p:pic>
        <p:nvPicPr>
          <p:cNvPr id="7" name="Picture 3" descr="I:\Programe Internationale\2015 - Justice - ComBuS cu Sotiris - UPIT, GIE\WS2\Units developed by UPIT+GIE\images2.png"/>
          <p:cNvPicPr>
            <a:picLocks noChangeAspect="1" noChangeArrowheads="1"/>
          </p:cNvPicPr>
          <p:nvPr/>
        </p:nvPicPr>
        <p:blipFill>
          <a:blip r:embed="rId5" cstate="print"/>
          <a:srcRect/>
          <a:stretch>
            <a:fillRect/>
          </a:stretch>
        </p:blipFill>
        <p:spPr bwMode="auto">
          <a:xfrm>
            <a:off x="5932781" y="969158"/>
            <a:ext cx="5929019" cy="4441042"/>
          </a:xfrm>
          <a:prstGeom prst="rect">
            <a:avLst/>
          </a:prstGeom>
          <a:noFill/>
        </p:spPr>
      </p:pic>
      <p:sp>
        <p:nvSpPr>
          <p:cNvPr id="8" name="Content Placeholder 4"/>
          <p:cNvSpPr txBox="1">
            <a:spLocks/>
          </p:cNvSpPr>
          <p:nvPr/>
        </p:nvSpPr>
        <p:spPr>
          <a:xfrm>
            <a:off x="5987400" y="5778501"/>
            <a:ext cx="5976000" cy="800099"/>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0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a:t>
            </a:r>
            <a:r>
              <a:rPr kumimoji="0" lang="en-US" sz="24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Preventing, reducing and stopping bullying should be a </a:t>
            </a:r>
            <a:r>
              <a:rPr kumimoji="0" lang="en-US" sz="2400" b="1" i="0" u="none" strike="noStrike" kern="1200" cap="none" spc="0" normalizeH="0" baseline="0" noProof="0" smtClean="0">
                <a:ln>
                  <a:noFill/>
                </a:ln>
                <a:solidFill>
                  <a:srgbClr val="DF145E"/>
                </a:solidFill>
                <a:effectLst/>
                <a:uLnTx/>
                <a:uFillTx/>
                <a:latin typeface="Calibri" panose="020F0502020204030204" pitchFamily="34" charset="0"/>
                <a:ea typeface="+mn-ea"/>
                <a:cs typeface="+mn-cs"/>
              </a:rPr>
              <a:t>collective effort</a:t>
            </a:r>
            <a:r>
              <a:rPr kumimoji="0" lang="en-US" sz="24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a:t>
            </a:r>
            <a:endParaRPr kumimoji="0" lang="en-US" sz="2400" b="1" i="0" u="none" strike="noStrike" kern="1200" cap="none" spc="0" normalizeH="0" baseline="0" noProof="0" smtClean="0">
              <a:ln>
                <a:noFill/>
              </a:ln>
              <a:solidFill>
                <a:srgbClr val="DF145E"/>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sz="3600" b="1" dirty="0" smtClean="0"/>
              <a:t>Creating a supportive and safe classroom/school environment</a:t>
            </a:r>
            <a:endParaRPr lang="en-US" sz="3600" dirty="0"/>
          </a:p>
        </p:txBody>
      </p:sp>
      <p:sp>
        <p:nvSpPr>
          <p:cNvPr id="4" name="Content Placeholder 2"/>
          <p:cNvSpPr txBox="1">
            <a:spLocks/>
          </p:cNvSpPr>
          <p:nvPr/>
        </p:nvSpPr>
        <p:spPr>
          <a:xfrm>
            <a:off x="215900" y="1028700"/>
            <a:ext cx="5753100" cy="1435100"/>
          </a:xfrm>
          <a:prstGeom prst="rect">
            <a:avLst/>
          </a:prstGeom>
        </p:spPr>
        <p:txBody>
          <a:bodyPr vert="horz" lIns="54000" tIns="54000" rIns="54000" bIns="54000" rtlCol="0">
            <a:noAutofit/>
          </a:bodyPr>
          <a:lstStyle/>
          <a:p>
            <a:pPr algn="just">
              <a:defRPr/>
            </a:pPr>
            <a:r>
              <a:rPr lang="en-US" sz="2800" b="1" i="1" dirty="0" smtClean="0">
                <a:solidFill>
                  <a:srgbClr val="DF145E"/>
                </a:solidFill>
                <a:latin typeface="Calibri" pitchFamily="34" charset="0"/>
              </a:rPr>
              <a:t>The best way to deal with bullying is to stop it before it starts! Safety starts in the classroom!</a:t>
            </a:r>
          </a:p>
          <a:p>
            <a:pPr algn="just">
              <a:defRPr/>
            </a:pPr>
            <a:endParaRPr lang="en-US" sz="2200" dirty="0" smtClean="0"/>
          </a:p>
          <a:p>
            <a:pPr lvl="0">
              <a:lnSpc>
                <a:spcPct val="90000"/>
              </a:lnSpc>
              <a:spcBef>
                <a:spcPts val="1000"/>
              </a:spcBef>
              <a:defRPr/>
            </a:pPr>
            <a:endParaRPr lang="en-US" sz="2200" dirty="0" smtClean="0"/>
          </a:p>
          <a:p>
            <a:pPr lvl="0">
              <a:lnSpc>
                <a:spcPct val="90000"/>
              </a:lnSpc>
              <a:spcBef>
                <a:spcPts val="1000"/>
              </a:spcBef>
              <a:defRPr/>
            </a:pPr>
            <a:endParaRPr lang="en-US" sz="2400" b="1" i="1" dirty="0" smtClean="0">
              <a:solidFill>
                <a:srgbClr val="1F4E83"/>
              </a:solidFill>
              <a:latin typeface="Calibri" panose="020F0502020204030204" pitchFamily="34" charset="0"/>
            </a:endParaRPr>
          </a:p>
          <a:p>
            <a:pPr algn="just">
              <a:lnSpc>
                <a:spcPct val="90000"/>
              </a:lnSpc>
              <a:spcBef>
                <a:spcPts val="1000"/>
              </a:spcBef>
              <a:defRPr/>
            </a:pPr>
            <a:endParaRPr lang="en-US" sz="2200" dirty="0" smtClean="0">
              <a:latin typeface="Calibri" panose="020F0502020204030204" pitchFamily="34" charset="0"/>
            </a:endParaRPr>
          </a:p>
          <a:p>
            <a:pPr algn="just">
              <a:lnSpc>
                <a:spcPct val="90000"/>
              </a:lnSpc>
              <a:spcBef>
                <a:spcPts val="1000"/>
              </a:spcBef>
              <a:defRPr/>
            </a:pPr>
            <a:endParaRPr kumimoji="0" lang="en-US" sz="3200" u="none" strike="noStrike" kern="1200" cap="none" spc="0" normalizeH="0" baseline="0" noProof="0" dirty="0" smtClean="0">
              <a:ln>
                <a:noFill/>
              </a:ln>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sp>
        <p:nvSpPr>
          <p:cNvPr id="5" name="Content Placeholder 2"/>
          <p:cNvSpPr txBox="1">
            <a:spLocks/>
          </p:cNvSpPr>
          <p:nvPr/>
        </p:nvSpPr>
        <p:spPr>
          <a:xfrm>
            <a:off x="152400" y="2832100"/>
            <a:ext cx="5753100" cy="3797300"/>
          </a:xfrm>
          <a:prstGeom prst="rect">
            <a:avLst/>
          </a:prstGeom>
        </p:spPr>
        <p:txBody>
          <a:bodyPr vert="horz" lIns="54000" tIns="54000" rIns="54000" bIns="54000" rtlCol="0">
            <a:noAutofit/>
          </a:bodyPr>
          <a:lstStyle/>
          <a:p>
            <a:pPr lvl="0" algn="ctr">
              <a:defRPr/>
            </a:pPr>
            <a:r>
              <a:rPr lang="en-US" sz="2200" b="1" i="1" dirty="0" smtClean="0">
                <a:solidFill>
                  <a:srgbClr val="1F4E83"/>
                </a:solidFill>
                <a:latin typeface="Calibri" pitchFamily="34" charset="0"/>
              </a:rPr>
              <a:t>Build a </a:t>
            </a:r>
            <a:r>
              <a:rPr lang="en-US" sz="2200" b="1" i="1" dirty="0" smtClean="0">
                <a:solidFill>
                  <a:srgbClr val="DF145E"/>
                </a:solidFill>
                <a:latin typeface="Calibri" pitchFamily="34" charset="0"/>
              </a:rPr>
              <a:t>supportive</a:t>
            </a:r>
            <a:r>
              <a:rPr lang="en-US" sz="2200" b="1" i="1" dirty="0" smtClean="0">
                <a:solidFill>
                  <a:srgbClr val="1F4E83"/>
                </a:solidFill>
                <a:latin typeface="Calibri" pitchFamily="34" charset="0"/>
              </a:rPr>
              <a:t> environment by:</a:t>
            </a:r>
          </a:p>
          <a:p>
            <a:pPr lvl="0" algn="just">
              <a:defRPr/>
            </a:pPr>
            <a:r>
              <a:rPr lang="en-US" sz="2200" dirty="0" smtClean="0">
                <a:latin typeface="Calibri" pitchFamily="34" charset="0"/>
              </a:rPr>
              <a:t>► Enlisting the help of all school staffs </a:t>
            </a:r>
          </a:p>
          <a:p>
            <a:pPr lvl="0" algn="just">
              <a:defRPr/>
            </a:pPr>
            <a:r>
              <a:rPr lang="en-US" sz="2200" dirty="0" smtClean="0">
                <a:latin typeface="Calibri" pitchFamily="34" charset="0"/>
              </a:rPr>
              <a:t>►Providing information about persons &amp; structures that may provide help</a:t>
            </a:r>
          </a:p>
          <a:p>
            <a:pPr algn="just">
              <a:defRPr/>
            </a:pPr>
            <a:r>
              <a:rPr lang="en-US" sz="2200" dirty="0" smtClean="0">
                <a:latin typeface="Calibri" pitchFamily="34" charset="0"/>
              </a:rPr>
              <a:t>► Educating about bullying </a:t>
            </a:r>
          </a:p>
          <a:p>
            <a:pPr algn="just">
              <a:defRPr/>
            </a:pPr>
            <a:r>
              <a:rPr lang="en-US" sz="2200" dirty="0" smtClean="0">
                <a:latin typeface="Calibri" pitchFamily="34" charset="0"/>
              </a:rPr>
              <a:t>► Engaging parents and youth</a:t>
            </a:r>
          </a:p>
          <a:p>
            <a:pPr algn="just">
              <a:defRPr/>
            </a:pPr>
            <a:r>
              <a:rPr lang="en-US" sz="2200" dirty="0" smtClean="0">
                <a:latin typeface="Calibri" pitchFamily="34" charset="0"/>
              </a:rPr>
              <a:t>► Paying attention to bullying warning signs</a:t>
            </a:r>
          </a:p>
          <a:p>
            <a:pPr algn="just">
              <a:defRPr/>
            </a:pPr>
            <a:r>
              <a:rPr lang="en-US" sz="2200" dirty="0" smtClean="0">
                <a:latin typeface="Calibri" pitchFamily="34" charset="0"/>
              </a:rPr>
              <a:t>► Not ignoring something or assuming teasing behavior is less serious</a:t>
            </a:r>
          </a:p>
          <a:p>
            <a:pPr algn="just">
              <a:defRPr/>
            </a:pPr>
            <a:r>
              <a:rPr lang="en-US" sz="2200" dirty="0" smtClean="0">
                <a:latin typeface="Calibri" pitchFamily="34" charset="0"/>
              </a:rPr>
              <a:t>► Spreading the approach </a:t>
            </a:r>
            <a:r>
              <a:rPr lang="en-US" sz="2200" i="1" dirty="0" smtClean="0">
                <a:latin typeface="Calibri" pitchFamily="34" charset="0"/>
              </a:rPr>
              <a:t>“See something? Do something!”</a:t>
            </a:r>
            <a:r>
              <a:rPr lang="en-US" sz="2200" dirty="0" smtClean="0">
                <a:latin typeface="Calibri" pitchFamily="34" charset="0"/>
              </a:rPr>
              <a:t> for intervening in bullying behavior</a:t>
            </a:r>
          </a:p>
          <a:p>
            <a:pPr lvl="0">
              <a:lnSpc>
                <a:spcPct val="90000"/>
              </a:lnSpc>
              <a:spcBef>
                <a:spcPts val="1000"/>
              </a:spcBef>
              <a:defRPr/>
            </a:pPr>
            <a:endParaRPr lang="en-US" sz="2200" dirty="0" smtClean="0"/>
          </a:p>
          <a:p>
            <a:pPr lvl="0">
              <a:lnSpc>
                <a:spcPct val="90000"/>
              </a:lnSpc>
              <a:spcBef>
                <a:spcPts val="1000"/>
              </a:spcBef>
              <a:defRPr/>
            </a:pPr>
            <a:endParaRPr lang="en-US" sz="2200" dirty="0" smtClean="0"/>
          </a:p>
          <a:p>
            <a:pPr lvl="0">
              <a:lnSpc>
                <a:spcPct val="90000"/>
              </a:lnSpc>
              <a:spcBef>
                <a:spcPts val="1000"/>
              </a:spcBef>
              <a:defRPr/>
            </a:pPr>
            <a:endParaRPr lang="en-US" sz="2400" b="1" i="1" dirty="0" smtClean="0">
              <a:solidFill>
                <a:srgbClr val="1F4E83"/>
              </a:solidFill>
              <a:latin typeface="Calibri" panose="020F0502020204030204" pitchFamily="34" charset="0"/>
            </a:endParaRPr>
          </a:p>
          <a:p>
            <a:pPr algn="just">
              <a:lnSpc>
                <a:spcPct val="90000"/>
              </a:lnSpc>
              <a:spcBef>
                <a:spcPts val="1000"/>
              </a:spcBef>
              <a:defRPr/>
            </a:pPr>
            <a:endParaRPr lang="en-US" sz="2200" dirty="0" smtClean="0">
              <a:latin typeface="Calibri" panose="020F0502020204030204" pitchFamily="34" charset="0"/>
            </a:endParaRPr>
          </a:p>
          <a:p>
            <a:pPr algn="just">
              <a:lnSpc>
                <a:spcPct val="90000"/>
              </a:lnSpc>
              <a:spcBef>
                <a:spcPts val="1000"/>
              </a:spcBef>
              <a:defRPr/>
            </a:pPr>
            <a:endParaRPr kumimoji="0" lang="en-US" sz="3200" u="none" strike="noStrike" kern="1200" cap="none" spc="0" normalizeH="0" baseline="0" noProof="0" dirty="0" smtClean="0">
              <a:ln>
                <a:noFill/>
              </a:ln>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sp>
        <p:nvSpPr>
          <p:cNvPr id="6" name="Content Placeholder 2"/>
          <p:cNvSpPr txBox="1">
            <a:spLocks/>
          </p:cNvSpPr>
          <p:nvPr/>
        </p:nvSpPr>
        <p:spPr>
          <a:xfrm>
            <a:off x="6248400" y="1206500"/>
            <a:ext cx="5753100" cy="5435600"/>
          </a:xfrm>
          <a:prstGeom prst="rect">
            <a:avLst/>
          </a:prstGeom>
        </p:spPr>
        <p:txBody>
          <a:bodyPr vert="horz" lIns="54000" tIns="54000" rIns="54000" bIns="54000" rtlCol="0">
            <a:noAutofit/>
          </a:bodyPr>
          <a:lstStyle/>
          <a:p>
            <a:pPr marL="0" marR="0" lvl="0" indent="0" algn="ctr" defTabSz="914400" rtl="0" eaLnBrk="1" fontAlgn="auto" latinLnBrk="0" hangingPunct="1">
              <a:spcAft>
                <a:spcPts val="0"/>
              </a:spcAft>
              <a:buClrTx/>
              <a:buSzTx/>
              <a:buFont typeface="Arial" panose="020B0604020202020204" pitchFamily="34" charset="0"/>
              <a:buNone/>
              <a:tabLst/>
              <a:defRPr/>
            </a:pPr>
            <a:r>
              <a:rPr lang="en-US" sz="2200" b="1" i="1" dirty="0" smtClean="0">
                <a:solidFill>
                  <a:srgbClr val="1F4E83"/>
                </a:solidFill>
                <a:latin typeface="Calibri" pitchFamily="34" charset="0"/>
              </a:rPr>
              <a:t>Build a </a:t>
            </a:r>
            <a:r>
              <a:rPr lang="en-US" sz="2200" b="1" i="1" dirty="0" smtClean="0">
                <a:solidFill>
                  <a:srgbClr val="DF145E"/>
                </a:solidFill>
                <a:latin typeface="Calibri" pitchFamily="34" charset="0"/>
              </a:rPr>
              <a:t>safe</a:t>
            </a:r>
            <a:r>
              <a:rPr lang="en-US" sz="2200" b="1" i="1" dirty="0" smtClean="0">
                <a:solidFill>
                  <a:srgbClr val="1F4E83"/>
                </a:solidFill>
                <a:latin typeface="Calibri" pitchFamily="34" charset="0"/>
              </a:rPr>
              <a:t> environment by:</a:t>
            </a:r>
          </a:p>
          <a:p>
            <a:pPr lvl="0" algn="just">
              <a:defRPr/>
            </a:pPr>
            <a:r>
              <a:rPr lang="en-US" sz="2200" dirty="0" smtClean="0">
                <a:latin typeface="Calibri" pitchFamily="34" charset="0"/>
              </a:rPr>
              <a:t>►Establishing a school culture of acceptance, tolerance, inclusion and respect. </a:t>
            </a:r>
          </a:p>
          <a:p>
            <a:pPr lvl="0" algn="just">
              <a:defRPr/>
            </a:pPr>
            <a:r>
              <a:rPr lang="en-US" sz="2200" dirty="0" smtClean="0">
                <a:latin typeface="Calibri" pitchFamily="34" charset="0"/>
              </a:rPr>
              <a:t>►Organizing staff meetings, assemblies, class and parent meetings, </a:t>
            </a:r>
          </a:p>
          <a:p>
            <a:pPr lvl="0" algn="just">
              <a:defRPr/>
            </a:pPr>
            <a:r>
              <a:rPr lang="en-US" sz="2200" dirty="0" smtClean="0">
                <a:latin typeface="Calibri" pitchFamily="34" charset="0"/>
              </a:rPr>
              <a:t>►Distributing newsletters to families, developing the school website and using the student and parents handbooks to generate a positive climate at school.</a:t>
            </a:r>
          </a:p>
          <a:p>
            <a:pPr lvl="0" algn="just">
              <a:defRPr/>
            </a:pPr>
            <a:r>
              <a:rPr lang="en-US" sz="2200" dirty="0" smtClean="0">
                <a:latin typeface="Calibri" pitchFamily="34" charset="0"/>
              </a:rPr>
              <a:t>► Reinforcing positive social interactions and inclusiveness</a:t>
            </a:r>
          </a:p>
          <a:p>
            <a:pPr lvl="0" algn="just">
              <a:defRPr/>
            </a:pPr>
            <a:r>
              <a:rPr lang="en-US" sz="2200" dirty="0" smtClean="0">
                <a:latin typeface="Calibri" pitchFamily="34" charset="0"/>
              </a:rPr>
              <a:t>► </a:t>
            </a:r>
            <a:r>
              <a:rPr kumimoji="0" lang="en-US" sz="2200" u="none" strike="noStrike" kern="1200" cap="none" spc="0" normalizeH="0" baseline="0" noProof="0" dirty="0" smtClean="0">
                <a:ln>
                  <a:noFill/>
                </a:ln>
                <a:effectLst/>
                <a:uLnTx/>
                <a:uFillTx/>
                <a:latin typeface="Calibri" pitchFamily="34" charset="0"/>
              </a:rPr>
              <a:t>Being aware of what pupils are doing online</a:t>
            </a:r>
          </a:p>
          <a:p>
            <a:pPr lvl="0" algn="just">
              <a:defRPr/>
            </a:pPr>
            <a:r>
              <a:rPr lang="en-US" sz="2200" dirty="0" smtClean="0">
                <a:latin typeface="Calibri" pitchFamily="34" charset="0"/>
              </a:rPr>
              <a:t>► Creating and reinforce ground rules</a:t>
            </a:r>
            <a:endParaRPr kumimoji="0" lang="en-US" sz="2200" u="none" strike="noStrike" kern="1200" cap="none" spc="0" normalizeH="0" baseline="0" noProof="0" dirty="0" smtClean="0">
              <a:ln>
                <a:noFill/>
              </a:ln>
              <a:effectLst/>
              <a:uLnTx/>
              <a:uFillTx/>
              <a:latin typeface="Calibri" pitchFamily="34" charset="0"/>
            </a:endParaRPr>
          </a:p>
          <a:p>
            <a:pPr lvl="0" algn="just">
              <a:defRPr/>
            </a:pPr>
            <a:r>
              <a:rPr lang="en-US" sz="2200" dirty="0" smtClean="0">
                <a:latin typeface="Calibri" pitchFamily="34" charset="0"/>
              </a:rPr>
              <a:t>► Establishing school rules about ICT use</a:t>
            </a:r>
          </a:p>
          <a:p>
            <a:pPr lvl="0" algn="just">
              <a:defRPr/>
            </a:pPr>
            <a:r>
              <a:rPr lang="en-US" sz="2200" dirty="0" smtClean="0">
                <a:latin typeface="Calibri" pitchFamily="34" charset="0"/>
              </a:rPr>
              <a:t>► </a:t>
            </a:r>
            <a:r>
              <a:rPr kumimoji="0" lang="en-US" sz="2200" u="none" strike="noStrike" kern="1200" cap="none" spc="0" normalizeH="0" baseline="0" noProof="0" dirty="0" smtClean="0">
                <a:ln>
                  <a:noFill/>
                </a:ln>
                <a:effectLst/>
                <a:uLnTx/>
                <a:uFillTx/>
                <a:latin typeface="Calibri" pitchFamily="34" charset="0"/>
              </a:rPr>
              <a:t>Making</a:t>
            </a:r>
            <a:r>
              <a:rPr kumimoji="0" lang="en-US" sz="2200" u="none" strike="noStrike" kern="1200" cap="none" spc="0" normalizeH="0" noProof="0" dirty="0" smtClean="0">
                <a:ln>
                  <a:noFill/>
                </a:ln>
                <a:effectLst/>
                <a:uLnTx/>
                <a:uFillTx/>
                <a:latin typeface="Calibri" pitchFamily="34" charset="0"/>
              </a:rPr>
              <a:t> sure that pupils interact safely</a:t>
            </a:r>
          </a:p>
          <a:p>
            <a:pPr lvl="0" algn="just">
              <a:defRPr/>
            </a:pPr>
            <a:r>
              <a:rPr lang="en-US" sz="2200" dirty="0" smtClean="0">
                <a:latin typeface="Calibri" pitchFamily="34" charset="0"/>
              </a:rPr>
              <a:t>► Monitoring bullying “hot spots”</a:t>
            </a:r>
            <a:endParaRPr kumimoji="0" lang="en-US" sz="2200" u="none" strike="noStrike" kern="1200" cap="none" spc="0" normalizeH="0" baseline="0" noProof="0" dirty="0" smtClean="0">
              <a:ln>
                <a:noFill/>
              </a:ln>
              <a:effectLst/>
              <a:uLnTx/>
              <a:uFillTx/>
              <a:latin typeface="Calibri" pitchFamily="34" charset="0"/>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3100" b="1" dirty="0" smtClean="0"/>
              <a:t>Online safety and knowing the most common networks used by children</a:t>
            </a:r>
            <a:endParaRPr lang="en-US" sz="3100" dirty="0"/>
          </a:p>
        </p:txBody>
      </p:sp>
      <p:sp>
        <p:nvSpPr>
          <p:cNvPr id="4" name="Content Placeholder 2"/>
          <p:cNvSpPr txBox="1">
            <a:spLocks/>
          </p:cNvSpPr>
          <p:nvPr/>
        </p:nvSpPr>
        <p:spPr>
          <a:xfrm>
            <a:off x="152400" y="914400"/>
            <a:ext cx="5753100" cy="5778500"/>
          </a:xfrm>
          <a:prstGeom prst="rect">
            <a:avLst/>
          </a:prstGeom>
        </p:spPr>
        <p:txBody>
          <a:bodyPr vert="horz" lIns="54000" tIns="54000" rIns="54000" bIns="54000" rtlCol="0">
            <a:noAutofit/>
          </a:bodyPr>
          <a:lstStyle/>
          <a:p>
            <a:pPr marL="0" marR="0" lvl="0" algn="just" defTabSz="914400" rtl="0" eaLnBrk="1" fontAlgn="auto" latinLnBrk="0" hangingPunct="1">
              <a:spcAft>
                <a:spcPts val="0"/>
              </a:spcAft>
              <a:buClrTx/>
              <a:buSzTx/>
              <a:buFont typeface="Arial" panose="020B0604020202020204" pitchFamily="34" charset="0"/>
              <a:buNone/>
              <a:tabLst/>
              <a:defRPr/>
            </a:pPr>
            <a:r>
              <a:rPr lang="en-US" sz="2200" b="1" i="1" dirty="0" smtClean="0">
                <a:solidFill>
                  <a:srgbClr val="DF145E"/>
                </a:solidFill>
                <a:latin typeface="Calibri" panose="020F0502020204030204" pitchFamily="34" charset="0"/>
              </a:rPr>
              <a:t>Teach your pupils the following Internet safety tips [1, 2]:</a:t>
            </a:r>
          </a:p>
          <a:p>
            <a:pPr lvl="0" algn="just">
              <a:defRPr/>
            </a:pPr>
            <a:r>
              <a:rPr lang="en-US" sz="2200" dirty="0" smtClean="0">
                <a:latin typeface="Calibri" pitchFamily="34" charset="0"/>
              </a:rPr>
              <a:t>► Never give their real name, address, phone number</a:t>
            </a:r>
          </a:p>
          <a:p>
            <a:pPr algn="just">
              <a:defRPr/>
            </a:pPr>
            <a:r>
              <a:rPr lang="en-US" sz="2200" dirty="0" smtClean="0">
                <a:latin typeface="Calibri" pitchFamily="34" charset="0"/>
              </a:rPr>
              <a:t>► Never tell anyone where they go to school</a:t>
            </a:r>
          </a:p>
          <a:p>
            <a:pPr algn="just">
              <a:defRPr/>
            </a:pPr>
            <a:r>
              <a:rPr lang="en-US" sz="2200" dirty="0" smtClean="0">
                <a:latin typeface="Calibri" pitchFamily="34" charset="0"/>
              </a:rPr>
              <a:t>► Never agree to meet anyone from a chat room on their own (only in a public place with one of your parents or another adult</a:t>
            </a:r>
          </a:p>
          <a:p>
            <a:pPr algn="just">
              <a:defRPr/>
            </a:pPr>
            <a:r>
              <a:rPr lang="en-US" sz="2200" dirty="0" smtClean="0">
                <a:latin typeface="Calibri" pitchFamily="34" charset="0"/>
              </a:rPr>
              <a:t>►Tell a trusted adult if someone makes inappropriate suggestions to them or makes them feel uncomfortable online</a:t>
            </a:r>
          </a:p>
          <a:p>
            <a:pPr algn="just">
              <a:defRPr/>
            </a:pPr>
            <a:r>
              <a:rPr lang="en-US" sz="2200" dirty="0" smtClean="0">
                <a:latin typeface="Calibri" pitchFamily="34" charset="0"/>
              </a:rPr>
              <a:t>► Never respond to a cyber bully</a:t>
            </a:r>
          </a:p>
          <a:p>
            <a:pPr algn="just">
              <a:defRPr/>
            </a:pPr>
            <a:r>
              <a:rPr lang="en-US" sz="2200" dirty="0" smtClean="0">
                <a:latin typeface="Calibri" pitchFamily="34" charset="0"/>
              </a:rPr>
              <a:t>►Save the evidence of the cyberbullying (comments, messages, images, etc.)</a:t>
            </a:r>
          </a:p>
          <a:p>
            <a:pPr algn="just">
              <a:defRPr/>
            </a:pPr>
            <a:r>
              <a:rPr lang="en-US" sz="2200" dirty="0" smtClean="0">
                <a:latin typeface="Calibri" pitchFamily="34" charset="0"/>
              </a:rPr>
              <a:t>► Block the bully (i.e. leave the chat room)</a:t>
            </a:r>
          </a:p>
          <a:p>
            <a:pPr algn="just">
              <a:defRPr/>
            </a:pPr>
            <a:r>
              <a:rPr lang="en-US" sz="2200" dirty="0" smtClean="0">
                <a:latin typeface="Calibri" pitchFamily="34" charset="0"/>
              </a:rPr>
              <a:t>► Be civil (be decent and not sink to the bully’s level)</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lang="en-US" sz="2200" dirty="0" smtClean="0">
              <a:latin typeface="Calibri"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sp>
        <p:nvSpPr>
          <p:cNvPr id="7" name="Content Placeholder 2"/>
          <p:cNvSpPr txBox="1">
            <a:spLocks/>
          </p:cNvSpPr>
          <p:nvPr/>
        </p:nvSpPr>
        <p:spPr>
          <a:xfrm>
            <a:off x="6223000" y="889000"/>
            <a:ext cx="5753100" cy="5778500"/>
          </a:xfrm>
          <a:prstGeom prst="rect">
            <a:avLst/>
          </a:prstGeom>
        </p:spPr>
        <p:txBody>
          <a:bodyPr vert="horz" lIns="54000" tIns="54000" rIns="54000" bIns="54000" rtlCol="0">
            <a:noAutofit/>
          </a:bodyPr>
          <a:lstStyle/>
          <a:p>
            <a:pPr marL="0" marR="0" lvl="0" indent="0" algn="just" defTabSz="914400" rtl="0" eaLnBrk="1" fontAlgn="auto" latinLnBrk="0" hangingPunct="1">
              <a:spcAft>
                <a:spcPts val="0"/>
              </a:spcAft>
              <a:buClrTx/>
              <a:buSzTx/>
              <a:buFont typeface="Arial" panose="020B0604020202020204" pitchFamily="34" charset="0"/>
              <a:buNone/>
              <a:tabLst/>
              <a:defRPr/>
            </a:pPr>
            <a:r>
              <a:rPr lang="en-US" sz="2200" b="1" i="1" dirty="0" smtClean="0">
                <a:solidFill>
                  <a:srgbClr val="DF145E"/>
                </a:solidFill>
                <a:latin typeface="Calibri" panose="020F0502020204030204" pitchFamily="34" charset="0"/>
              </a:rPr>
              <a:t>Try to be aware on the most common networks used by children by:</a:t>
            </a:r>
          </a:p>
          <a:p>
            <a:pPr algn="just">
              <a:defRPr/>
            </a:pPr>
            <a:r>
              <a:rPr lang="en-US" sz="2200" dirty="0" smtClean="0">
                <a:latin typeface="Calibri" pitchFamily="34" charset="0"/>
              </a:rPr>
              <a:t>►Openly approaching  the subject with pupils</a:t>
            </a:r>
          </a:p>
          <a:p>
            <a:pPr algn="just">
              <a:defRPr/>
            </a:pPr>
            <a:r>
              <a:rPr lang="en-US" sz="2200" dirty="0" smtClean="0">
                <a:latin typeface="Calibri" pitchFamily="34" charset="0"/>
              </a:rPr>
              <a:t>► Discussing with parents if they are aware of the sites/networks used by their children</a:t>
            </a:r>
          </a:p>
          <a:p>
            <a:pPr algn="just">
              <a:defRPr/>
            </a:pPr>
            <a:r>
              <a:rPr lang="en-US" sz="2200" dirty="0" smtClean="0">
                <a:latin typeface="Calibri" pitchFamily="34" charset="0"/>
              </a:rPr>
              <a:t>► Exchange good practices with your peers</a:t>
            </a:r>
          </a:p>
          <a:p>
            <a:pPr algn="just">
              <a:defRPr/>
            </a:pPr>
            <a:r>
              <a:rPr lang="en-US" sz="2200" dirty="0" smtClean="0">
                <a:latin typeface="Calibri" pitchFamily="34" charset="0"/>
              </a:rPr>
              <a:t>► Ask support from specialists in cyberbullying</a:t>
            </a:r>
          </a:p>
          <a:p>
            <a:pPr algn="just">
              <a:defRPr/>
            </a:pPr>
            <a:r>
              <a:rPr lang="en-US" sz="2200" dirty="0" smtClean="0">
                <a:latin typeface="Calibri" pitchFamily="34" charset="0"/>
              </a:rPr>
              <a:t>► Identify sites and networks that pupils use the most</a:t>
            </a:r>
          </a:p>
          <a:p>
            <a:pPr algn="just">
              <a:defRPr/>
            </a:pPr>
            <a:r>
              <a:rPr lang="en-US" sz="2200" dirty="0" smtClean="0">
                <a:latin typeface="Calibri" pitchFamily="34" charset="0"/>
              </a:rPr>
              <a:t>►List forbidden sites/networks and acknowledge  the pupils about them</a:t>
            </a:r>
          </a:p>
          <a:p>
            <a:pPr algn="just">
              <a:defRPr/>
            </a:pPr>
            <a:r>
              <a:rPr lang="en-US" sz="2200" dirty="0" smtClean="0">
                <a:latin typeface="Calibri" pitchFamily="34" charset="0"/>
              </a:rPr>
              <a:t>►Get informed from reliable reports, reviews, studies and other official documents</a:t>
            </a:r>
          </a:p>
          <a:p>
            <a:pPr algn="just">
              <a:defRPr/>
            </a:pPr>
            <a:r>
              <a:rPr lang="en-US" sz="2200" dirty="0" smtClean="0">
                <a:latin typeface="Calibri" pitchFamily="34" charset="0"/>
              </a:rPr>
              <a:t>►Monitor access to new technologies (computers, tablets, etc.) and keep these devices in a central location to avoid use in a certain privacy)</a:t>
            </a:r>
          </a:p>
          <a:p>
            <a:pPr algn="just">
              <a:lnSpc>
                <a:spcPct val="90000"/>
              </a:lnSpc>
              <a:spcBef>
                <a:spcPts val="1000"/>
              </a:spcBef>
              <a:defRPr/>
            </a:pPr>
            <a:endParaRPr lang="en-US" sz="2200" dirty="0" smtClean="0">
              <a:latin typeface="Calibri" pitchFamily="34" charset="0"/>
            </a:endParaRPr>
          </a:p>
          <a:p>
            <a:pPr algn="just">
              <a:lnSpc>
                <a:spcPct val="90000"/>
              </a:lnSpc>
              <a:spcBef>
                <a:spcPts val="1000"/>
              </a:spcBef>
              <a:defRPr/>
            </a:pPr>
            <a:endParaRPr lang="en-US" sz="2200" dirty="0" smtClean="0">
              <a:latin typeface="Calibri" pitchFamily="34" charset="0"/>
            </a:endParaRPr>
          </a:p>
          <a:p>
            <a:pPr algn="just">
              <a:lnSpc>
                <a:spcPct val="90000"/>
              </a:lnSpc>
              <a:spcBef>
                <a:spcPts val="1000"/>
              </a:spcBef>
              <a:defRPr/>
            </a:pPr>
            <a:endParaRPr lang="en-US" sz="2200" dirty="0" smtClean="0">
              <a:latin typeface="Calibri" pitchFamily="34" charset="0"/>
            </a:endParaRPr>
          </a:p>
          <a:p>
            <a:pPr algn="just">
              <a:lnSpc>
                <a:spcPct val="90000"/>
              </a:lnSpc>
              <a:spcBef>
                <a:spcPts val="1000"/>
              </a:spcBef>
              <a:defRPr/>
            </a:pPr>
            <a:endParaRPr lang="en-US" sz="2200" dirty="0" smtClean="0">
              <a:latin typeface="Calibri" pitchFamily="34" charset="0"/>
            </a:endParaRPr>
          </a:p>
          <a:p>
            <a:pPr algn="just">
              <a:lnSpc>
                <a:spcPct val="90000"/>
              </a:lnSpc>
              <a:spcBef>
                <a:spcPts val="1000"/>
              </a:spcBef>
              <a:defRPr/>
            </a:pPr>
            <a:endParaRPr lang="en-US" sz="2200" dirty="0" smtClean="0">
              <a:latin typeface="Calibri" pitchFamily="34" charset="0"/>
            </a:endParaRPr>
          </a:p>
          <a:p>
            <a:pPr algn="just">
              <a:lnSpc>
                <a:spcPct val="90000"/>
              </a:lnSpc>
              <a:spcBef>
                <a:spcPts val="1000"/>
              </a:spcBef>
              <a:defRPr/>
            </a:pPr>
            <a:endParaRPr lang="en-US" sz="2200" dirty="0" smtClean="0">
              <a:latin typeface="Calibri" pitchFamily="34" charset="0"/>
            </a:endParaRPr>
          </a:p>
          <a:p>
            <a:pPr algn="just">
              <a:lnSpc>
                <a:spcPct val="90000"/>
              </a:lnSpc>
              <a:spcBef>
                <a:spcPts val="1000"/>
              </a:spcBef>
              <a:defRPr/>
            </a:pPr>
            <a:endParaRPr lang="en-US" sz="2200" dirty="0" smtClean="0">
              <a:latin typeface="Calibri" pitchFamily="34" charset="0"/>
            </a:endParaRPr>
          </a:p>
          <a:p>
            <a:pPr algn="just">
              <a:lnSpc>
                <a:spcPct val="90000"/>
              </a:lnSpc>
              <a:spcBef>
                <a:spcPts val="1000"/>
              </a:spcBef>
              <a:defRPr/>
            </a:pPr>
            <a:endParaRPr lang="en-US" sz="2200" dirty="0" smtClean="0">
              <a:latin typeface="Calibri" pitchFamily="34" charset="0"/>
            </a:endParaRPr>
          </a:p>
          <a:p>
            <a:pPr algn="just">
              <a:lnSpc>
                <a:spcPct val="90000"/>
              </a:lnSpc>
              <a:spcBef>
                <a:spcPts val="1000"/>
              </a:spcBef>
              <a:defRPr/>
            </a:pPr>
            <a:endParaRPr lang="en-US" sz="2200" dirty="0" smtClean="0">
              <a:latin typeface="Calibri" pitchFamily="34" charset="0"/>
            </a:endParaRPr>
          </a:p>
          <a:p>
            <a:pPr algn="just">
              <a:lnSpc>
                <a:spcPct val="90000"/>
              </a:lnSpc>
              <a:spcBef>
                <a:spcPts val="1000"/>
              </a:spcBef>
              <a:defRPr/>
            </a:pPr>
            <a:r>
              <a:rPr lang="en-US" sz="2200" dirty="0" smtClean="0">
                <a:latin typeface="Calibri" pitchFamily="34" charset="0"/>
              </a:rPr>
              <a:t>No underage  </a:t>
            </a:r>
            <a:r>
              <a:rPr lang="en-US" sz="2200" dirty="0" err="1" smtClean="0">
                <a:latin typeface="Calibri" pitchFamily="34" charset="0"/>
              </a:rPr>
              <a:t>Facebooking</a:t>
            </a:r>
            <a:r>
              <a:rPr lang="en-US" sz="2200" dirty="0" smtClean="0">
                <a:latin typeface="Calibri" pitchFamily="34" charset="0"/>
              </a:rPr>
              <a:t> (no one under the age of 13 is permitted to join </a:t>
            </a:r>
            <a:r>
              <a:rPr lang="en-US" sz="2200" dirty="0" err="1" smtClean="0">
                <a:latin typeface="Calibri" pitchFamily="34" charset="0"/>
              </a:rPr>
              <a:t>Facebook</a:t>
            </a:r>
            <a:r>
              <a:rPr lang="en-US" sz="2200" dirty="0" smtClean="0">
                <a:latin typeface="Calibri" pitchFamily="34"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1" i="1" u="none" strike="noStrike" kern="1200" cap="none" spc="0" normalizeH="0" baseline="0" noProof="0" dirty="0" smtClean="0">
              <a:ln>
                <a:noFill/>
              </a:ln>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ubtitle 4"/>
          <p:cNvSpPr>
            <a:spLocks noGrp="1"/>
          </p:cNvSpPr>
          <p:nvPr>
            <p:ph type="subTitle" idx="4294967295"/>
          </p:nvPr>
        </p:nvSpPr>
        <p:spPr>
          <a:xfrm>
            <a:off x="1524000" y="3602038"/>
            <a:ext cx="9144000" cy="1655762"/>
          </a:xfrm>
        </p:spPr>
        <p:txBody>
          <a:bodyPr/>
          <a:lstStyle/>
          <a:p>
            <a:r>
              <a:rPr lang="en-US" sz="2400" b="1" dirty="0" smtClean="0"/>
              <a:t>Thank you for attention!</a:t>
            </a:r>
          </a:p>
          <a:p>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ROJECT_OPEN" val="0"/>
</p:tagLst>
</file>

<file path=ppt/theme/theme1.xml><?xml version="1.0" encoding="utf-8"?>
<a:theme xmlns:a="http://schemas.openxmlformats.org/drawingml/2006/main" name="CARDET Course template">
  <a:themeElements>
    <a:clrScheme name="ComBuS">
      <a:dk1>
        <a:srgbClr val="0A1652"/>
      </a:dk1>
      <a:lt1>
        <a:srgbClr val="F2F2F2"/>
      </a:lt1>
      <a:dk2>
        <a:srgbClr val="EAC3F3"/>
      </a:dk2>
      <a:lt2>
        <a:srgbClr val="F2F2F2"/>
      </a:lt2>
      <a:accent1>
        <a:srgbClr val="ED145A"/>
      </a:accent1>
      <a:accent2>
        <a:srgbClr val="601872"/>
      </a:accent2>
      <a:accent3>
        <a:srgbClr val="00AEEF"/>
      </a:accent3>
      <a:accent4>
        <a:srgbClr val="F7941E"/>
      </a:accent4>
      <a:accent5>
        <a:srgbClr val="1F4E79"/>
      </a:accent5>
      <a:accent6>
        <a:srgbClr val="BFBFBF"/>
      </a:accent6>
      <a:hlink>
        <a:srgbClr val="00ADBB"/>
      </a:hlink>
      <a:folHlink>
        <a:srgbClr val="00ADB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1171</TotalTime>
  <Words>600</Words>
  <Application>Microsoft Macintosh PowerPoint</Application>
  <PresentationFormat>Custom</PresentationFormat>
  <Paragraphs>74</Paragraphs>
  <Slides>5</Slides>
  <Notes>2</Notes>
  <HiddenSlides>0</HiddenSlides>
  <MMClips>0</MMClips>
  <ScaleCrop>false</ScaleCrop>
  <HeadingPairs>
    <vt:vector size="4" baseType="variant">
      <vt:variant>
        <vt:lpstr>Design Template</vt:lpstr>
      </vt:variant>
      <vt:variant>
        <vt:i4>2</vt:i4>
      </vt:variant>
      <vt:variant>
        <vt:lpstr>Slide Titles</vt:lpstr>
      </vt:variant>
      <vt:variant>
        <vt:i4>5</vt:i4>
      </vt:variant>
    </vt:vector>
  </HeadingPairs>
  <TitlesOfParts>
    <vt:vector size="7" baseType="lpstr">
      <vt:lpstr>CARDET Course template</vt:lpstr>
      <vt:lpstr>CARDET Course template - Cover page</vt:lpstr>
      <vt:lpstr>Preventing bullying</vt:lpstr>
      <vt:lpstr>Prevention of bullying</vt:lpstr>
      <vt:lpstr>Creating a supportive and safe classroom/school environment</vt:lpstr>
      <vt:lpstr>Online safety and knowing the most common networks used by children</vt:lpstr>
      <vt:lpstr>Slide 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Joanna Charalambous</cp:lastModifiedBy>
  <cp:revision>25</cp:revision>
  <dcterms:created xsi:type="dcterms:W3CDTF">2016-09-27T10:41:33Z</dcterms:created>
  <dcterms:modified xsi:type="dcterms:W3CDTF">2016-09-27T10:45:29Z</dcterms:modified>
</cp:coreProperties>
</file>