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7"/>
  </p:notesMasterIdLst>
  <p:handoutMasterIdLst>
    <p:handoutMasterId r:id="rId8"/>
  </p:handoutMasterIdLst>
  <p:sldIdLst>
    <p:sldId id="256" r:id="rId3"/>
    <p:sldId id="263" r:id="rId4"/>
    <p:sldId id="262" r:id="rId5"/>
    <p:sldId id="259" r:id="rId6"/>
  </p:sldIdLst>
  <p:sldSz cx="12192000" cy="6858000"/>
  <p:notesSz cx="6858000" cy="9144000"/>
  <p:custDataLst>
    <p:tags r:id="rId9"/>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145E"/>
    <a:srgbClr val="FACADB"/>
    <a:srgbClr val="F488AF"/>
    <a:srgbClr val="1F4E83"/>
    <a:srgbClr val="1F4E79"/>
    <a:srgbClr val="CAE6E8"/>
    <a:srgbClr val="F9F9F9"/>
    <a:srgbClr val="A2D2D6"/>
    <a:srgbClr val="00ADBB"/>
    <a:srgbClr val="DDE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9" autoAdjust="0"/>
    <p:restoredTop sz="80935" autoAdjust="0"/>
  </p:normalViewPr>
  <p:slideViewPr>
    <p:cSldViewPr snapToGrid="0">
      <p:cViewPr varScale="1">
        <p:scale>
          <a:sx n="60" d="100"/>
          <a:sy n="60" d="100"/>
        </p:scale>
        <p:origin x="1254" y="9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3/11/2016</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p14="http://schemas.microsoft.com/office/powerpoint/2010/main" val="203511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3/11/2016</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p14="http://schemas.microsoft.com/office/powerpoint/2010/main" val="369328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1</a:t>
            </a:fld>
            <a:endParaRPr lang="el-GR"/>
          </a:p>
        </p:txBody>
      </p:sp>
    </p:spTree>
    <p:extLst>
      <p:ext uri="{BB962C8B-B14F-4D97-AF65-F5344CB8AC3E}">
        <p14:creationId xmlns:p14="http://schemas.microsoft.com/office/powerpoint/2010/main" val="446104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Σημειώσεις</a:t>
            </a:r>
            <a:r>
              <a:rPr lang="en-US" sz="1200" kern="120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Ο ομιλητής</a:t>
            </a:r>
            <a:r>
              <a:rPr lang="el-GR" sz="1200" kern="1200" baseline="0" dirty="0" smtClean="0">
                <a:solidFill>
                  <a:schemeClr val="tx1"/>
                </a:solidFill>
                <a:latin typeface="+mn-lt"/>
                <a:ea typeface="+mn-ea"/>
                <a:cs typeface="+mn-cs"/>
              </a:rPr>
              <a:t> πρέπει να δώσει έμφαση στο γεγονός ότι όταν το σχολείο λειτουργεί με τις υπάρχουσες δομές ή δημιουργεί τις δικές του</a:t>
            </a:r>
            <a:r>
              <a:rPr lang="en-US" sz="1200" kern="1200" baseline="0" dirty="0" smtClean="0">
                <a:solidFill>
                  <a:schemeClr val="tx1"/>
                </a:solidFill>
                <a:latin typeface="+mn-lt"/>
                <a:ea typeface="+mn-ea"/>
                <a:cs typeface="+mn-cs"/>
              </a:rPr>
              <a:t>, </a:t>
            </a:r>
            <a:r>
              <a:rPr lang="el-GR" sz="1200" kern="1200" baseline="0" dirty="0" smtClean="0">
                <a:solidFill>
                  <a:schemeClr val="tx1"/>
                </a:solidFill>
                <a:latin typeface="+mn-lt"/>
                <a:ea typeface="+mn-ea"/>
                <a:cs typeface="+mn-cs"/>
              </a:rPr>
              <a:t>πρέπει να ενεργεί </a:t>
            </a:r>
            <a:r>
              <a:rPr lang="el-GR" sz="1200" u="sng" kern="1200" baseline="0" dirty="0" smtClean="0">
                <a:solidFill>
                  <a:schemeClr val="tx1"/>
                </a:solidFill>
                <a:latin typeface="+mn-lt"/>
                <a:ea typeface="+mn-ea"/>
                <a:cs typeface="+mn-cs"/>
              </a:rPr>
              <a:t>εντός του πλαισίου</a:t>
            </a:r>
            <a:r>
              <a:rPr lang="el-GR" sz="1200" kern="1200" baseline="0" dirty="0" smtClean="0">
                <a:solidFill>
                  <a:schemeClr val="tx1"/>
                </a:solidFill>
                <a:latin typeface="+mn-lt"/>
                <a:ea typeface="+mn-ea"/>
                <a:cs typeface="+mn-cs"/>
              </a:rPr>
              <a:t> και </a:t>
            </a:r>
            <a:r>
              <a:rPr lang="el-GR" sz="1200" u="sng" kern="1200" baseline="0" dirty="0" smtClean="0">
                <a:solidFill>
                  <a:schemeClr val="tx1"/>
                </a:solidFill>
                <a:latin typeface="+mn-lt"/>
                <a:ea typeface="+mn-ea"/>
                <a:cs typeface="+mn-cs"/>
              </a:rPr>
              <a:t>επί τη βάσει </a:t>
            </a:r>
            <a:r>
              <a:rPr lang="el-GR" sz="1200" u="none" kern="1200" baseline="0" dirty="0" smtClean="0">
                <a:solidFill>
                  <a:schemeClr val="tx1"/>
                </a:solidFill>
                <a:latin typeface="+mn-lt"/>
                <a:ea typeface="+mn-ea"/>
                <a:cs typeface="+mn-cs"/>
              </a:rPr>
              <a:t>της εθνικής και περιφερειακής </a:t>
            </a:r>
            <a:r>
              <a:rPr lang="el-GR" sz="1200" b="1" u="none" kern="1200" baseline="0" dirty="0" smtClean="0">
                <a:solidFill>
                  <a:schemeClr val="tx1"/>
                </a:solidFill>
                <a:latin typeface="+mn-lt"/>
                <a:ea typeface="+mn-ea"/>
                <a:cs typeface="+mn-cs"/>
              </a:rPr>
              <a:t>Ν</a:t>
            </a:r>
            <a:r>
              <a:rPr lang="el-GR" sz="1200" b="1" kern="1200" baseline="0" dirty="0" smtClean="0">
                <a:solidFill>
                  <a:schemeClr val="tx1"/>
                </a:solidFill>
                <a:latin typeface="+mn-lt"/>
                <a:ea typeface="+mn-ea"/>
                <a:cs typeface="+mn-cs"/>
              </a:rPr>
              <a:t>ομοθεσίας κατά του εκφοβισμού </a:t>
            </a:r>
            <a:r>
              <a:rPr lang="en-US" sz="1200" b="0" kern="1200" baseline="0" dirty="0" smtClean="0">
                <a:solidFill>
                  <a:schemeClr val="tx1"/>
                </a:solidFill>
                <a:latin typeface="+mn-lt"/>
                <a:ea typeface="+mn-ea"/>
                <a:cs typeface="+mn-cs"/>
              </a:rPr>
              <a:t>(</a:t>
            </a:r>
            <a:r>
              <a:rPr lang="el-GR" sz="1200" b="0" kern="1200" baseline="0" dirty="0" smtClean="0">
                <a:solidFill>
                  <a:schemeClr val="tx1"/>
                </a:solidFill>
                <a:latin typeface="+mn-lt"/>
                <a:ea typeface="+mn-ea"/>
                <a:cs typeface="+mn-cs"/>
              </a:rPr>
              <a:t>νόμων θεσπισμένων για να συμβάλουν στη μείωση και εξάλειψη του εκφοβισμού</a:t>
            </a:r>
            <a:r>
              <a:rPr lang="en-US" sz="1200" kern="1200" baseline="0" dirty="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2</a:t>
            </a:fld>
            <a:endParaRPr lang="el-GR"/>
          </a:p>
        </p:txBody>
      </p:sp>
    </p:spTree>
    <p:extLst>
      <p:ext uri="{BB962C8B-B14F-4D97-AF65-F5344CB8AC3E}">
        <p14:creationId xmlns:p14="http://schemas.microsoft.com/office/powerpoint/2010/main" val="2705931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a:t>
            </a:r>
            <a:r>
              <a:rPr lang="el-GR" baseline="0" dirty="0" smtClean="0"/>
              <a:t>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3</a:t>
            </a:fld>
            <a:endParaRPr lang="el-GR"/>
          </a:p>
        </p:txBody>
      </p:sp>
    </p:spTree>
    <p:extLst>
      <p:ext uri="{BB962C8B-B14F-4D97-AF65-F5344CB8AC3E}">
        <p14:creationId xmlns:p14="http://schemas.microsoft.com/office/powerpoint/2010/main" val="2523739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4</a:t>
            </a:fld>
            <a:endParaRPr lang="el-GR"/>
          </a:p>
        </p:txBody>
      </p:sp>
    </p:spTree>
    <p:extLst>
      <p:ext uri="{BB962C8B-B14F-4D97-AF65-F5344CB8AC3E}">
        <p14:creationId xmlns:p14="http://schemas.microsoft.com/office/powerpoint/2010/main" val="3567041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3" name="Text Placeholder 12"/>
          <p:cNvSpPr>
            <a:spLocks noGrp="1"/>
          </p:cNvSpPr>
          <p:nvPr>
            <p:ph type="body" sz="quarter" idx="11" hasCustomPrompt="1"/>
          </p:nvPr>
        </p:nvSpPr>
        <p:spPr>
          <a:xfrm>
            <a:off x="0" y="881743"/>
            <a:ext cx="12192000" cy="5890532"/>
          </a:xfrm>
        </p:spPr>
        <p:txBody>
          <a:bodyPr/>
          <a:lstStyle>
            <a:lvl1pPr>
              <a:defRPr sz="2200" baseline="0">
                <a:latin typeface="Calibri" panose="020F0502020204030204" pitchFamily="34" charset="0"/>
              </a:defRPr>
            </a:lvl1pPr>
          </a:lstStyle>
          <a:p>
            <a:pPr lvl="0"/>
            <a:r>
              <a:rPr lang="en-US" dirty="0" smtClean="0"/>
              <a:t>Content goes here</a:t>
            </a:r>
            <a:endParaRPr lang="el-GR" dirty="0"/>
          </a:p>
        </p:txBody>
      </p:sp>
    </p:spTree>
    <p:extLst>
      <p:ext uri="{BB962C8B-B14F-4D97-AF65-F5344CB8AC3E}">
        <p14:creationId xmlns:p14="http://schemas.microsoft.com/office/powerpoint/2010/main" val="21698501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1462684"/>
            <a:ext cx="12192000" cy="4274087"/>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Tree>
    <p:extLst>
      <p:ext uri="{BB962C8B-B14F-4D97-AF65-F5344CB8AC3E}">
        <p14:creationId xmlns:p14="http://schemas.microsoft.com/office/powerpoint/2010/main" val="106081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ub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1" y="1476374"/>
            <a:ext cx="5976000" cy="52959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4"/>
            <a:ext cx="5976000" cy="3750381"/>
          </a:xfrm>
          <a:effectLst/>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4"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21344244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8"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6"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885600"/>
            <a:ext cx="5976000" cy="4160533"/>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1054961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1" name="Content Placeholder 5"/>
          <p:cNvSpPr>
            <a:spLocks noGrp="1"/>
          </p:cNvSpPr>
          <p:nvPr>
            <p:ph sz="quarter" idx="16" hasCustomPrompt="1"/>
          </p:nvPr>
        </p:nvSpPr>
        <p:spPr>
          <a:xfrm>
            <a:off x="6216000" y="2543175"/>
            <a:ext cx="5976000" cy="42291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4"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7" name="Text Placeholder 3"/>
          <p:cNvSpPr>
            <a:spLocks noGrp="1"/>
          </p:cNvSpPr>
          <p:nvPr>
            <p:ph type="body" sz="quarter" idx="17" hasCustomPrompt="1"/>
          </p:nvPr>
        </p:nvSpPr>
        <p:spPr>
          <a:xfrm>
            <a:off x="6216000" y="885600"/>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98900178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0"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5"/>
            <a:ext cx="5976000" cy="341613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2" name="Text Placeholder 3"/>
          <p:cNvSpPr>
            <a:spLocks noGrp="1"/>
          </p:cNvSpPr>
          <p:nvPr>
            <p:ph type="body" sz="quarter" idx="14" hasCustomPrompt="1"/>
          </p:nvPr>
        </p:nvSpPr>
        <p:spPr>
          <a:xfrm>
            <a:off x="0"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216869948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b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9" name="Content Placeholder 5"/>
          <p:cNvSpPr>
            <a:spLocks noGrp="1"/>
          </p:cNvSpPr>
          <p:nvPr>
            <p:ph sz="quarter" idx="15" hasCustomPrompt="1"/>
          </p:nvPr>
        </p:nvSpPr>
        <p:spPr>
          <a:xfrm>
            <a:off x="-1"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3143250"/>
            <a:ext cx="5976000" cy="362902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Text Placeholder 3"/>
          <p:cNvSpPr>
            <a:spLocks noGrp="1"/>
          </p:cNvSpPr>
          <p:nvPr>
            <p:ph type="body" sz="quarter" idx="14" hasCustomPrompt="1"/>
          </p:nvPr>
        </p:nvSpPr>
        <p:spPr>
          <a:xfrm>
            <a:off x="-2"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1476375"/>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0664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955609"/>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199942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043247"/>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087066"/>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130885"/>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4" name="Content Placeholder 2"/>
          <p:cNvSpPr>
            <a:spLocks noGrp="1"/>
          </p:cNvSpPr>
          <p:nvPr>
            <p:ph sz="half" idx="1" hasCustomPrompt="1"/>
          </p:nvPr>
        </p:nvSpPr>
        <p:spPr>
          <a:xfrm>
            <a:off x="2800350" y="942337"/>
            <a:ext cx="9391650" cy="5774552"/>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val="13883472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1542632"/>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2586451"/>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630270"/>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674089"/>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71790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14" name="Content Placeholder 2"/>
          <p:cNvSpPr>
            <a:spLocks noGrp="1"/>
          </p:cNvSpPr>
          <p:nvPr>
            <p:ph sz="half" idx="1" hasCustomPrompt="1"/>
          </p:nvPr>
        </p:nvSpPr>
        <p:spPr>
          <a:xfrm>
            <a:off x="2800350" y="1529360"/>
            <a:ext cx="9391650" cy="5088548"/>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val="30708758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9" name="Content Placeholder 2"/>
          <p:cNvSpPr>
            <a:spLocks noGrp="1"/>
          </p:cNvSpPr>
          <p:nvPr>
            <p:ph sz="half" idx="1" hasCustomPrompt="1"/>
          </p:nvPr>
        </p:nvSpPr>
        <p:spPr>
          <a:xfrm>
            <a:off x="0" y="864904"/>
            <a:ext cx="12192000" cy="5202521"/>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7" name="Pentagon 6"/>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8" name="Chevron 7"/>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0" name="Chevron 9"/>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2" name="Text Placeholder 6"/>
          <p:cNvSpPr>
            <a:spLocks noGrp="1"/>
          </p:cNvSpPr>
          <p:nvPr>
            <p:ph type="body" sz="quarter" idx="13" hasCustomPrompt="1"/>
          </p:nvPr>
        </p:nvSpPr>
        <p:spPr>
          <a:xfrm>
            <a:off x="101600" y="6186614"/>
            <a:ext cx="3708399" cy="485624"/>
          </a:xfrm>
        </p:spPr>
        <p:txBody>
          <a:bodyPr anchor="ctr"/>
          <a:lstStyle>
            <a:lvl1pPr algn="ctr">
              <a:defRPr sz="2400" baseline="0">
                <a:solidFill>
                  <a:schemeClr val="bg1"/>
                </a:solidFill>
                <a:latin typeface="Calibri" panose="020F0502020204030204" pitchFamily="34" charset="0"/>
              </a:defRPr>
            </a:lvl1pPr>
          </a:lstStyle>
          <a:p>
            <a:pPr lvl="0"/>
            <a:r>
              <a:rPr lang="en-US" dirty="0" smtClean="0"/>
              <a:t>Step 1</a:t>
            </a:r>
            <a:endParaRPr lang="el-GR" dirty="0"/>
          </a:p>
        </p:txBody>
      </p:sp>
      <p:sp>
        <p:nvSpPr>
          <p:cNvPr id="13" name="Text Placeholder 6"/>
          <p:cNvSpPr>
            <a:spLocks noGrp="1"/>
          </p:cNvSpPr>
          <p:nvPr>
            <p:ph type="body" sz="quarter" idx="14" hasCustomPrompt="1"/>
          </p:nvPr>
        </p:nvSpPr>
        <p:spPr>
          <a:xfrm>
            <a:off x="4445000" y="6186614"/>
            <a:ext cx="3324999"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4" name="Text Placeholder 6"/>
          <p:cNvSpPr>
            <a:spLocks noGrp="1"/>
          </p:cNvSpPr>
          <p:nvPr>
            <p:ph type="body" sz="quarter" idx="15" hasCustomPrompt="1"/>
          </p:nvPr>
        </p:nvSpPr>
        <p:spPr>
          <a:xfrm>
            <a:off x="8405000" y="6186614"/>
            <a:ext cx="343986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val="179966561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Sub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1999" cy="797522"/>
          </a:xfrm>
        </p:spPr>
        <p:txBody>
          <a:bodyPr/>
          <a:lstStyle>
            <a:lvl1pPr>
              <a:defRPr>
                <a:latin typeface="+mn-lt"/>
              </a:defRPr>
            </a:lvl1pPr>
          </a:lstStyle>
          <a:p>
            <a:r>
              <a:rPr lang="en-US" dirty="0" smtClean="0"/>
              <a:t>Section title goes here</a:t>
            </a:r>
            <a:endParaRPr lang="el-GR" dirty="0"/>
          </a:p>
        </p:txBody>
      </p:sp>
      <p:sp>
        <p:nvSpPr>
          <p:cNvPr id="29"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mn-lt"/>
              </a:defRPr>
            </a:lvl1pPr>
          </a:lstStyle>
          <a:p>
            <a:pPr lvl="0"/>
            <a:r>
              <a:rPr lang="en-US" dirty="0" smtClean="0"/>
              <a:t>Sub-section title goes here</a:t>
            </a:r>
            <a:endParaRPr lang="el-GR" dirty="0"/>
          </a:p>
        </p:txBody>
      </p:sp>
      <p:sp>
        <p:nvSpPr>
          <p:cNvPr id="20" name="Content Placeholder 2"/>
          <p:cNvSpPr>
            <a:spLocks noGrp="1"/>
          </p:cNvSpPr>
          <p:nvPr>
            <p:ph sz="half" idx="1" hasCustomPrompt="1"/>
          </p:nvPr>
        </p:nvSpPr>
        <p:spPr>
          <a:xfrm>
            <a:off x="0" y="1462685"/>
            <a:ext cx="12191999" cy="4595216"/>
          </a:xfrm>
          <a:ln>
            <a:solidFill>
              <a:schemeClr val="bg1">
                <a:lumMod val="75000"/>
              </a:schemeClr>
            </a:solidFill>
          </a:ln>
        </p:spPr>
        <p:txBody>
          <a:bodyPr tIns="90000" bIns="90000"/>
          <a:lstStyle>
            <a:lvl1pPr marL="0" indent="0">
              <a:buNone/>
              <a:defRPr sz="2400">
                <a:latin typeface="+mn-lt"/>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24" name="Pentagon 23"/>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25" name="Chevron 24"/>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32" name="Chevron 31"/>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8" name="Text Placeholder 6"/>
          <p:cNvSpPr>
            <a:spLocks noGrp="1"/>
          </p:cNvSpPr>
          <p:nvPr>
            <p:ph type="body" sz="quarter" idx="13" hasCustomPrompt="1"/>
          </p:nvPr>
        </p:nvSpPr>
        <p:spPr>
          <a:xfrm>
            <a:off x="-4337" y="6186614"/>
            <a:ext cx="3823862" cy="485624"/>
          </a:xfrm>
        </p:spPr>
        <p:txBody>
          <a:bodyPr anchor="ctr"/>
          <a:lstStyle>
            <a:lvl1pPr algn="ctr">
              <a:defRPr sz="2400" baseline="0">
                <a:solidFill>
                  <a:schemeClr val="bg1"/>
                </a:solidFill>
                <a:latin typeface="+mn-lt"/>
              </a:defRPr>
            </a:lvl1pPr>
          </a:lstStyle>
          <a:p>
            <a:pPr lvl="0"/>
            <a:r>
              <a:rPr lang="en-US" dirty="0" smtClean="0"/>
              <a:t>Step 1</a:t>
            </a:r>
            <a:endParaRPr lang="el-GR" dirty="0"/>
          </a:p>
        </p:txBody>
      </p:sp>
      <p:sp>
        <p:nvSpPr>
          <p:cNvPr id="9" name="Text Placeholder 6"/>
          <p:cNvSpPr>
            <a:spLocks noGrp="1"/>
          </p:cNvSpPr>
          <p:nvPr>
            <p:ph type="body" sz="quarter" idx="14" hasCustomPrompt="1"/>
          </p:nvPr>
        </p:nvSpPr>
        <p:spPr>
          <a:xfrm>
            <a:off x="4453467" y="6186614"/>
            <a:ext cx="332605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0" name="Text Placeholder 6"/>
          <p:cNvSpPr>
            <a:spLocks noGrp="1"/>
          </p:cNvSpPr>
          <p:nvPr>
            <p:ph type="body" sz="quarter" idx="15" hasCustomPrompt="1"/>
          </p:nvPr>
        </p:nvSpPr>
        <p:spPr>
          <a:xfrm>
            <a:off x="8413467" y="6186614"/>
            <a:ext cx="3439865"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val="8344334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1" hasCustomPrompt="1"/>
          </p:nvPr>
        </p:nvSpPr>
        <p:spPr>
          <a:xfrm>
            <a:off x="0" y="1462685"/>
            <a:ext cx="12192000" cy="539531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15367066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978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14449"/>
            <a:ext cx="9144000" cy="2195513"/>
          </a:xfrm>
          <a:prstGeom prst="rect">
            <a:avLst/>
          </a:prstGeom>
        </p:spPr>
        <p:txBody>
          <a:bodyPr anchor="b">
            <a:normAutofit/>
          </a:bodyPr>
          <a:lstStyle>
            <a:lvl1pPr algn="ctr">
              <a:defRPr sz="5000">
                <a:solidFill>
                  <a:srgbClr val="DF145E"/>
                </a:solidFill>
                <a:latin typeface="+mn-lt"/>
              </a:defRPr>
            </a:lvl1pPr>
          </a:lstStyle>
          <a:p>
            <a:r>
              <a:rPr lang="en-US" dirty="0" smtClean="0"/>
              <a:t>Module title goes here</a:t>
            </a:r>
            <a:endParaRPr lang="el-GR"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1F4E8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title goes here</a:t>
            </a:r>
            <a:endParaRPr lang="el-GR" dirty="0"/>
          </a:p>
        </p:txBody>
      </p:sp>
      <p:cxnSp>
        <p:nvCxnSpPr>
          <p:cNvPr id="5" name="Straight Connector 4"/>
          <p:cNvCxnSpPr/>
          <p:nvPr userDrawn="1"/>
        </p:nvCxnSpPr>
        <p:spPr>
          <a:xfrm>
            <a:off x="0" y="1181244"/>
            <a:ext cx="1219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721" y="51935"/>
            <a:ext cx="1006929" cy="101461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24188" y="6256744"/>
            <a:ext cx="704392" cy="544111"/>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27779" y="6258888"/>
            <a:ext cx="739198" cy="553857"/>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72530" y="6149950"/>
            <a:ext cx="1035555" cy="585906"/>
          </a:xfrm>
          <a:prstGeom prst="rect">
            <a:avLst/>
          </a:prstGeom>
        </p:spPr>
      </p:pic>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35100" y="6298736"/>
            <a:ext cx="856798" cy="366265"/>
          </a:xfrm>
          <a:prstGeom prst="rect">
            <a:avLst/>
          </a:prstGeom>
        </p:spPr>
      </p:pic>
      <p:pic>
        <p:nvPicPr>
          <p:cNvPr id="11" name="Picture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634126" y="6256745"/>
            <a:ext cx="1279613" cy="426538"/>
          </a:xfrm>
          <a:prstGeom prst="rect">
            <a:avLst/>
          </a:prstGeom>
        </p:spPr>
      </p:pic>
      <p:pic>
        <p:nvPicPr>
          <p:cNvPr id="12" name="Picture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912874" y="6246612"/>
            <a:ext cx="495551" cy="49253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41472" y="6149950"/>
            <a:ext cx="1455627" cy="492002"/>
          </a:xfrm>
          <a:prstGeom prst="rect">
            <a:avLst/>
          </a:prstGeom>
        </p:spPr>
      </p:pic>
      <p:sp>
        <p:nvSpPr>
          <p:cNvPr id="14" name="TextBox 13"/>
          <p:cNvSpPr txBox="1"/>
          <p:nvPr userDrawn="1"/>
        </p:nvSpPr>
        <p:spPr>
          <a:xfrm>
            <a:off x="8728841" y="5972441"/>
            <a:ext cx="3463159" cy="923330"/>
          </a:xfrm>
          <a:prstGeom prst="rect">
            <a:avLst/>
          </a:prstGeom>
          <a:noFill/>
        </p:spPr>
        <p:txBody>
          <a:bodyPr wrap="square" rtlCol="0">
            <a:spAutoFit/>
          </a:bodyPr>
          <a:lstStyle/>
          <a:p>
            <a:r>
              <a:rPr lang="en-US" sz="900" dirty="0" smtClean="0"/>
              <a:t>This publication has been produced with the financial support of the Rights, Equality and Citizenship (REC) </a:t>
            </a:r>
            <a:r>
              <a:rPr lang="en-US" sz="900" dirty="0" err="1" smtClean="0"/>
              <a:t>Programme</a:t>
            </a:r>
            <a:r>
              <a:rPr lang="en-US" sz="900" dirty="0" smtClean="0"/>
              <a:t> of the European Union. The contents of this publication are the sole responsibility of CARDET and its Partners and can in no way be taken to reflect the views of the European Commission. </a:t>
            </a:r>
            <a:br>
              <a:rPr lang="en-US" sz="900" dirty="0" smtClean="0"/>
            </a:br>
            <a:r>
              <a:rPr lang="en-US" sz="900" dirty="0" smtClean="0"/>
              <a:t>Project Number: JUST/2014/RDAP/AG/BULL/7698</a:t>
            </a:r>
            <a:endParaRPr lang="el-GR" sz="900" dirty="0"/>
          </a:p>
        </p:txBody>
      </p:sp>
      <p:cxnSp>
        <p:nvCxnSpPr>
          <p:cNvPr id="17" name="Straight Connector 16"/>
          <p:cNvCxnSpPr/>
          <p:nvPr userDrawn="1"/>
        </p:nvCxnSpPr>
        <p:spPr>
          <a:xfrm>
            <a:off x="7014204" y="6086328"/>
            <a:ext cx="0" cy="67561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056748" y="6254608"/>
            <a:ext cx="1672093" cy="412878"/>
          </a:xfrm>
          <a:prstGeom prst="rect">
            <a:avLst/>
          </a:prstGeom>
        </p:spPr>
      </p:pic>
    </p:spTree>
    <p:extLst>
      <p:ext uri="{BB962C8B-B14F-4D97-AF65-F5344CB8AC3E}">
        <p14:creationId xmlns:p14="http://schemas.microsoft.com/office/powerpoint/2010/main" val="547020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Content Placeholder 3"/>
          <p:cNvSpPr>
            <a:spLocks noGrp="1"/>
          </p:cNvSpPr>
          <p:nvPr>
            <p:ph sz="quarter" idx="13" hasCustomPrompt="1"/>
          </p:nvPr>
        </p:nvSpPr>
        <p:spPr>
          <a:xfrm>
            <a:off x="0" y="876301"/>
            <a:ext cx="5976000" cy="588228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Content Placeholder 7"/>
          <p:cNvSpPr>
            <a:spLocks noGrp="1"/>
          </p:cNvSpPr>
          <p:nvPr>
            <p:ph sz="quarter" idx="14" hasCustomPrompt="1"/>
          </p:nvPr>
        </p:nvSpPr>
        <p:spPr>
          <a:xfrm>
            <a:off x="6204711" y="876300"/>
            <a:ext cx="5976000" cy="5882285"/>
          </a:xfrm>
        </p:spPr>
        <p:txBody>
          <a:bodyPr/>
          <a:lstStyle>
            <a:lvl1pPr>
              <a:defRPr sz="2200">
                <a:latin typeface="Calibri" panose="020F0502020204030204" pitchFamily="34" charset="0"/>
              </a:defRPr>
            </a:lvl1pPr>
            <a:lvl2pPr>
              <a:defRPr sz="2200"/>
            </a:lvl2pPr>
            <a:lvl3pPr>
              <a:defRPr sz="2200"/>
            </a:lvl3pPr>
            <a:lvl4pPr>
              <a:defRPr sz="2200"/>
            </a:lvl4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6545040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3" hasCustomPrompt="1"/>
          </p:nvPr>
        </p:nvSpPr>
        <p:spPr>
          <a:xfrm>
            <a:off x="0" y="1462685"/>
            <a:ext cx="5976000" cy="5295899"/>
          </a:xfrm>
        </p:spPr>
        <p:txBody>
          <a:bodyPr/>
          <a:lstStyle>
            <a:lvl1pPr>
              <a:defRPr sz="2200" baseline="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7"/>
          <p:cNvSpPr>
            <a:spLocks noGrp="1"/>
          </p:cNvSpPr>
          <p:nvPr>
            <p:ph sz="quarter" idx="14" hasCustomPrompt="1"/>
          </p:nvPr>
        </p:nvSpPr>
        <p:spPr>
          <a:xfrm>
            <a:off x="6216000" y="1462684"/>
            <a:ext cx="5976000" cy="52959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2876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Learning objectives - 2col">
    <p:spTree>
      <p:nvGrpSpPr>
        <p:cNvPr id="1" name=""/>
        <p:cNvGrpSpPr/>
        <p:nvPr/>
      </p:nvGrpSpPr>
      <p:grpSpPr>
        <a:xfrm>
          <a:off x="0" y="0"/>
          <a:ext cx="0" cy="0"/>
          <a:chOff x="0" y="0"/>
          <a:chExt cx="0" cy="0"/>
        </a:xfrm>
      </p:grpSpPr>
      <p:sp>
        <p:nvSpPr>
          <p:cNvPr id="11" name="Rectangle 10"/>
          <p:cNvSpPr/>
          <p:nvPr userDrawn="1"/>
        </p:nvSpPr>
        <p:spPr>
          <a:xfrm>
            <a:off x="-1" y="5820994"/>
            <a:ext cx="5979175" cy="951281"/>
          </a:xfrm>
          <a:prstGeom prst="rect">
            <a:avLst/>
          </a:prstGeom>
          <a:solidFill>
            <a:srgbClr val="DF14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218" y="5979174"/>
            <a:ext cx="634921" cy="634921"/>
          </a:xfrm>
          <a:prstGeom prst="rect">
            <a:avLst/>
          </a:prstGeom>
        </p:spPr>
      </p:pic>
      <p:sp>
        <p:nvSpPr>
          <p:cNvPr id="10" name="Content Placeholder 9"/>
          <p:cNvSpPr>
            <a:spLocks noGrp="1"/>
          </p:cNvSpPr>
          <p:nvPr>
            <p:ph sz="quarter" idx="15" hasCustomPrompt="1"/>
          </p:nvPr>
        </p:nvSpPr>
        <p:spPr>
          <a:xfrm>
            <a:off x="6216000"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
        <p:nvSpPr>
          <p:cNvPr id="14" name="Text Placeholder 13"/>
          <p:cNvSpPr>
            <a:spLocks noGrp="1"/>
          </p:cNvSpPr>
          <p:nvPr>
            <p:ph type="body" sz="quarter" idx="16" hasCustomPrompt="1"/>
          </p:nvPr>
        </p:nvSpPr>
        <p:spPr>
          <a:xfrm>
            <a:off x="995357" y="5916583"/>
            <a:ext cx="4556015" cy="760102"/>
          </a:xfrm>
        </p:spPr>
        <p:txBody>
          <a:bodyPr anchor="ctr" anchorCtr="0"/>
          <a:lstStyle>
            <a:lvl1pPr algn="l">
              <a:defRPr sz="2400" baseline="0">
                <a:solidFill>
                  <a:schemeClr val="bg1"/>
                </a:solidFill>
                <a:latin typeface="Calibri" panose="020F0502020204030204" pitchFamily="34" charset="0"/>
              </a:defRPr>
            </a:lvl1pPr>
          </a:lstStyle>
          <a:p>
            <a:pPr lvl="0"/>
            <a:r>
              <a:rPr lang="en-US" dirty="0" smtClean="0"/>
              <a:t>Learning Objectives (add popup text in Notes)</a:t>
            </a:r>
            <a:endParaRPr lang="el-GR" dirty="0"/>
          </a:p>
        </p:txBody>
      </p:sp>
      <p:sp>
        <p:nvSpPr>
          <p:cNvPr id="8" name="Content Placeholder 9"/>
          <p:cNvSpPr>
            <a:spLocks noGrp="1"/>
          </p:cNvSpPr>
          <p:nvPr>
            <p:ph sz="quarter" idx="17" hasCustomPrompt="1"/>
          </p:nvPr>
        </p:nvSpPr>
        <p:spPr>
          <a:xfrm>
            <a:off x="3175"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7075168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Text Placeholder 3"/>
          <p:cNvSpPr>
            <a:spLocks noGrp="1"/>
          </p:cNvSpPr>
          <p:nvPr>
            <p:ph type="body" sz="quarter" idx="14" hasCustomPrompt="1"/>
          </p:nvPr>
        </p:nvSpPr>
        <p:spPr>
          <a:xfrm>
            <a:off x="-425" y="5887039"/>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endParaRPr lang="el-GR" dirty="0"/>
          </a:p>
        </p:txBody>
      </p:sp>
      <p:sp>
        <p:nvSpPr>
          <p:cNvPr id="7" name="Content Placeholder 3"/>
          <p:cNvSpPr>
            <a:spLocks noGrp="1"/>
          </p:cNvSpPr>
          <p:nvPr>
            <p:ph sz="quarter" idx="15" hasCustomPrompt="1"/>
          </p:nvPr>
        </p:nvSpPr>
        <p:spPr>
          <a:xfrm>
            <a:off x="-426" y="880418"/>
            <a:ext cx="5976000" cy="48320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880418"/>
            <a:ext cx="5976000" cy="5829594"/>
          </a:xfrm>
        </p:spPr>
        <p:txBody>
          <a:bodyPr/>
          <a:lstStyle>
            <a:lvl1pPr>
              <a:tabLst>
                <a:tab pos="631825" algn="l"/>
              </a:tabLst>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21464337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426"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8" name="Text Placeholder 3"/>
          <p:cNvSpPr>
            <a:spLocks noGrp="1"/>
          </p:cNvSpPr>
          <p:nvPr>
            <p:ph type="body" sz="quarter" idx="14" hasCustomPrompt="1"/>
          </p:nvPr>
        </p:nvSpPr>
        <p:spPr>
          <a:xfrm>
            <a:off x="0" y="5915320"/>
            <a:ext cx="5976000" cy="828675"/>
          </a:xfrm>
          <a:solidFill>
            <a:srgbClr val="DF145E"/>
          </a:solidFill>
          <a:effectLst>
            <a:outerShdw blurRad="50800" dist="38100" dir="2700000" algn="tl" rotWithShape="0">
              <a:prstClr val="black">
                <a:alpha val="40000"/>
              </a:prstClr>
            </a:outerShdw>
          </a:effectLst>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baseline="0">
                <a:solidFill>
                  <a:schemeClr val="bg1"/>
                </a:solidFill>
                <a:latin typeface="Calibri" panose="020F050202020403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Button text here (add popup text in Notes)</a:t>
            </a:r>
            <a:endParaRPr lang="el-GR" dirty="0" smtClean="0"/>
          </a:p>
        </p:txBody>
      </p:sp>
      <p:sp>
        <p:nvSpPr>
          <p:cNvPr id="4" name="Content Placeholder 3"/>
          <p:cNvSpPr>
            <a:spLocks noGrp="1"/>
          </p:cNvSpPr>
          <p:nvPr>
            <p:ph sz="quarter" idx="15" hasCustomPrompt="1"/>
          </p:nvPr>
        </p:nvSpPr>
        <p:spPr>
          <a:xfrm>
            <a:off x="0" y="1476375"/>
            <a:ext cx="5976000" cy="42418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1476375"/>
            <a:ext cx="5976000" cy="5267620"/>
          </a:xfrm>
        </p:spPr>
        <p:txBody>
          <a:bodyPr/>
          <a:lstStyle>
            <a:lvl1pPr>
              <a:defRPr sz="2200">
                <a:latin typeface="Calibri" panose="020F0502020204030204" pitchFamily="34" charset="0"/>
              </a:defRPr>
            </a:lvl1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23961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4" name="Text Placeholder 3"/>
          <p:cNvSpPr>
            <a:spLocks noGrp="1"/>
          </p:cNvSpPr>
          <p:nvPr>
            <p:ph type="body" sz="quarter" idx="17" hasCustomPrompt="1"/>
          </p:nvPr>
        </p:nvSpPr>
        <p:spPr>
          <a:xfrm>
            <a:off x="6216427"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7" name="Content Placeholder 3"/>
          <p:cNvSpPr>
            <a:spLocks noGrp="1"/>
          </p:cNvSpPr>
          <p:nvPr>
            <p:ph sz="quarter" idx="15" hasCustomPrompt="1"/>
          </p:nvPr>
        </p:nvSpPr>
        <p:spPr>
          <a:xfrm>
            <a:off x="0" y="886120"/>
            <a:ext cx="5976000" cy="58861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3"/>
          <p:cNvSpPr>
            <a:spLocks noGrp="1"/>
          </p:cNvSpPr>
          <p:nvPr>
            <p:ph sz="quarter" idx="16" hasCustomPrompt="1"/>
          </p:nvPr>
        </p:nvSpPr>
        <p:spPr>
          <a:xfrm>
            <a:off x="6216000" y="886120"/>
            <a:ext cx="5976000" cy="4306769"/>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670289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886120"/>
            <a:ext cx="12192000" cy="485065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531464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904875"/>
            <a:ext cx="12192000" cy="5886450"/>
          </a:xfrm>
          <a:prstGeom prst="rect">
            <a:avLst/>
          </a:prstGeom>
        </p:spPr>
        <p:txBody>
          <a:bodyPr vert="horz" lIns="54000" tIns="54000" rIns="54000" bIns="54000" rtlCol="0">
            <a:noAutofit/>
          </a:bodyPr>
          <a:lstStyle/>
          <a:p>
            <a:pPr lvl="0"/>
            <a:r>
              <a:rPr lang="en-US" dirty="0" smtClean="0"/>
              <a:t>Content goes here</a:t>
            </a:r>
            <a:endParaRPr lang="el-GR" dirty="0"/>
          </a:p>
        </p:txBody>
      </p:sp>
      <p:sp>
        <p:nvSpPr>
          <p:cNvPr id="8" name="Title Placeholder 7"/>
          <p:cNvSpPr>
            <a:spLocks noGrp="1"/>
          </p:cNvSpPr>
          <p:nvPr>
            <p:ph type="title"/>
          </p:nvPr>
        </p:nvSpPr>
        <p:spPr>
          <a:xfrm>
            <a:off x="0" y="0"/>
            <a:ext cx="12192000" cy="797522"/>
          </a:xfrm>
          <a:prstGeom prst="rect">
            <a:avLst/>
          </a:prstGeom>
        </p:spPr>
        <p:txBody>
          <a:bodyPr vert="horz" lIns="54000" tIns="54000" rIns="54000" bIns="54000" rtlCol="0" anchor="ctr">
            <a:noAutofit/>
          </a:bodyPr>
          <a:lstStyle/>
          <a:p>
            <a:r>
              <a:rPr lang="en-US" dirty="0" smtClean="0"/>
              <a:t>Section title goes here</a:t>
            </a:r>
            <a:endParaRPr lang="el-GR" dirty="0"/>
          </a:p>
        </p:txBody>
      </p:sp>
      <p:cxnSp>
        <p:nvCxnSpPr>
          <p:cNvPr id="11" name="Straight Connector 10"/>
          <p:cNvCxnSpPr/>
          <p:nvPr userDrawn="1"/>
        </p:nvCxnSpPr>
        <p:spPr>
          <a:xfrm>
            <a:off x="0" y="797522"/>
            <a:ext cx="12192000" cy="0"/>
          </a:xfrm>
          <a:prstGeom prst="line">
            <a:avLst/>
          </a:prstGeom>
          <a:ln w="38100">
            <a:solidFill>
              <a:srgbClr val="1F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4" r:id="rId5"/>
    <p:sldLayoutId id="2147483675" r:id="rId6"/>
    <p:sldLayoutId id="2147483674" r:id="rId7"/>
    <p:sldLayoutId id="2147483685" r:id="rId8"/>
    <p:sldLayoutId id="2147483691" r:id="rId9"/>
    <p:sldLayoutId id="2147483692" r:id="rId10"/>
    <p:sldLayoutId id="2147483687" r:id="rId11"/>
    <p:sldLayoutId id="2147483670" r:id="rId12"/>
    <p:sldLayoutId id="2147483673" r:id="rId13"/>
    <p:sldLayoutId id="2147483688" r:id="rId14"/>
    <p:sldLayoutId id="2147483689" r:id="rId15"/>
    <p:sldLayoutId id="2147483690" r:id="rId16"/>
    <p:sldLayoutId id="2147483682" r:id="rId17"/>
    <p:sldLayoutId id="2147483679" r:id="rId18"/>
    <p:sldLayoutId id="2147483678" r:id="rId19"/>
    <p:sldLayoutId id="214748369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800" kern="1200">
          <a:solidFill>
            <a:srgbClr val="1F4E79"/>
          </a:solidFill>
          <a:latin typeface="Calibri" panose="020F0502020204030204" pitchFamily="34" charset="0"/>
          <a:ea typeface="+mj-ea"/>
          <a:cs typeface="+mj-cs"/>
        </a:defRPr>
      </a:lvl1pPr>
    </p:titleStyle>
    <p:bodyStyle>
      <a:lvl1pPr marL="0" indent="0" algn="just" defTabSz="914400" rtl="0" eaLnBrk="1" latinLnBrk="0" hangingPunct="1">
        <a:lnSpc>
          <a:spcPct val="90000"/>
        </a:lnSpc>
        <a:spcBef>
          <a:spcPts val="1000"/>
        </a:spcBef>
        <a:buFont typeface="Arial" panose="020B0604020202020204" pitchFamily="34" charset="0"/>
        <a:buNone/>
        <a:defRPr sz="22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37E3F-619A-4FE2-911C-A15E83A2AF93}" type="datetimeFigureOut">
              <a:rPr lang="el-GR" smtClean="0"/>
              <a:pPr/>
              <a:t>3/11/2016</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p14="http://schemas.microsoft.com/office/powerpoint/2010/main" val="56914464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l-GR" sz="4800" b="1" dirty="0" smtClean="0"/>
              <a:t>Καταπολεμώντας τον εκφοβισμό</a:t>
            </a:r>
            <a:r>
              <a:rPr lang="en-GB" sz="4800" b="1" dirty="0" smtClean="0"/>
              <a:t>: </a:t>
            </a:r>
            <a:r>
              <a:rPr lang="el-GR" sz="4800" b="1" dirty="0" smtClean="0"/>
              <a:t>μέσω της χρήσης ειδικών δομών και διαδικασιών</a:t>
            </a:r>
            <a:r>
              <a:rPr lang="en-US" sz="4800" b="1" dirty="0" smtClean="0"/>
              <a:t> </a:t>
            </a:r>
            <a:endParaRPr lang="el-GR" dirty="0"/>
          </a:p>
        </p:txBody>
      </p:sp>
    </p:spTree>
    <p:extLst>
      <p:ext uri="{BB962C8B-B14F-4D97-AF65-F5344CB8AC3E}">
        <p14:creationId xmlns:p14="http://schemas.microsoft.com/office/powerpoint/2010/main" val="653728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lang="el-GR" sz="3600" b="1" dirty="0" smtClean="0"/>
              <a:t>Προτεινόμενες ειδικές </a:t>
            </a:r>
            <a:r>
              <a:rPr lang="el-GR" sz="3600" b="1" dirty="0" smtClean="0">
                <a:solidFill>
                  <a:srgbClr val="DF145E"/>
                </a:solidFill>
              </a:rPr>
              <a:t>δομές</a:t>
            </a:r>
            <a:r>
              <a:rPr lang="en-US" sz="3600" b="1" dirty="0" smtClean="0"/>
              <a:t> </a:t>
            </a:r>
            <a:r>
              <a:rPr lang="el-GR" sz="3600" b="1" dirty="0" smtClean="0"/>
              <a:t>για την καταπολέμηση του εκφοβισμού</a:t>
            </a:r>
            <a:endParaRPr lang="en-US" sz="3600" dirty="0"/>
          </a:p>
        </p:txBody>
      </p:sp>
      <p:sp>
        <p:nvSpPr>
          <p:cNvPr id="5" name="Content Placeholder 4"/>
          <p:cNvSpPr>
            <a:spLocks noGrp="1"/>
          </p:cNvSpPr>
          <p:nvPr>
            <p:ph sz="quarter" idx="14"/>
          </p:nvPr>
        </p:nvSpPr>
        <p:spPr/>
        <p:txBody>
          <a:bodyPr/>
          <a:lstStyle/>
          <a:p>
            <a:r>
              <a:rPr lang="en-US" dirty="0" smtClean="0"/>
              <a:t>►</a:t>
            </a:r>
            <a:r>
              <a:rPr lang="el-GR" dirty="0" smtClean="0"/>
              <a:t>Σχολικό συμβούλιο </a:t>
            </a:r>
            <a:r>
              <a:rPr lang="en-US" dirty="0" smtClean="0"/>
              <a:t>(</a:t>
            </a:r>
            <a:r>
              <a:rPr lang="el-GR" dirty="0" smtClean="0"/>
              <a:t>διευθυντής</a:t>
            </a:r>
            <a:r>
              <a:rPr lang="en-US" dirty="0" smtClean="0"/>
              <a:t>, </a:t>
            </a:r>
            <a:r>
              <a:rPr lang="el-GR" dirty="0" smtClean="0"/>
              <a:t>εκπαιδευτικοί</a:t>
            </a:r>
            <a:r>
              <a:rPr lang="en-US" dirty="0" smtClean="0"/>
              <a:t>)</a:t>
            </a:r>
          </a:p>
          <a:p>
            <a:r>
              <a:rPr lang="en-US" dirty="0" smtClean="0"/>
              <a:t>►</a:t>
            </a:r>
            <a:r>
              <a:rPr lang="el-GR" dirty="0" smtClean="0"/>
              <a:t>Σχολική επιβλέπουσα/πειθαρχική επιτροπή</a:t>
            </a:r>
            <a:endParaRPr lang="en-US" dirty="0" smtClean="0"/>
          </a:p>
          <a:p>
            <a:r>
              <a:rPr lang="en-US" dirty="0" smtClean="0"/>
              <a:t>►</a:t>
            </a:r>
            <a:r>
              <a:rPr lang="el-GR" dirty="0" smtClean="0"/>
              <a:t>Σχολικό γνωμοδοτικό συμβούλιο</a:t>
            </a:r>
            <a:r>
              <a:rPr lang="en-US" dirty="0" smtClean="0"/>
              <a:t>/</a:t>
            </a:r>
            <a:r>
              <a:rPr lang="el-GR" dirty="0" smtClean="0"/>
              <a:t>σχολική επιτροπή κατά του εκφοβισμού</a:t>
            </a:r>
            <a:endParaRPr lang="en-US" dirty="0" smtClean="0"/>
          </a:p>
          <a:p>
            <a:r>
              <a:rPr lang="en-US" dirty="0" smtClean="0"/>
              <a:t>►</a:t>
            </a:r>
            <a:r>
              <a:rPr lang="el-GR" dirty="0" smtClean="0"/>
              <a:t>Σχολικοί εμπειρογνώμονες σε ζητήματα εκφοβισμού και διακρίσεων (δηλ. ψυχολόγοι, ιατρικό προσωπικό,</a:t>
            </a:r>
            <a:r>
              <a:rPr lang="en-US" dirty="0" smtClean="0"/>
              <a:t> </a:t>
            </a:r>
            <a:r>
              <a:rPr lang="el-GR" dirty="0" err="1" smtClean="0"/>
              <a:t>πάροχοι</a:t>
            </a:r>
            <a:r>
              <a:rPr lang="el-GR" dirty="0" smtClean="0"/>
              <a:t> φροντίδων υγείας παιδαγωγοί, νομικοί, διαμεσολαβητές </a:t>
            </a:r>
            <a:r>
              <a:rPr lang="el-GR" dirty="0" err="1" smtClean="0"/>
              <a:t>κ.λ.π</a:t>
            </a:r>
            <a:r>
              <a:rPr lang="el-GR" dirty="0" smtClean="0"/>
              <a:t>.</a:t>
            </a:r>
            <a:r>
              <a:rPr lang="en-US" dirty="0" smtClean="0"/>
              <a:t>)</a:t>
            </a:r>
          </a:p>
          <a:p>
            <a:r>
              <a:rPr lang="en-US" dirty="0" smtClean="0"/>
              <a:t>►</a:t>
            </a:r>
            <a:r>
              <a:rPr lang="el-GR" dirty="0" smtClean="0"/>
              <a:t>Σύλλογος γονέων</a:t>
            </a:r>
            <a:endParaRPr lang="en-US" dirty="0" smtClean="0"/>
          </a:p>
          <a:p>
            <a:r>
              <a:rPr lang="en-US" dirty="0" smtClean="0"/>
              <a:t>►</a:t>
            </a:r>
            <a:r>
              <a:rPr lang="el-GR" dirty="0" smtClean="0"/>
              <a:t>Υποστηρικτικές δομές υφιστάμενες σε τοπικό, περιφερειακό και εθνικό επίπεδο (σχολικός επιθεωρητής, αστυνομία, ΜΚΟ,</a:t>
            </a:r>
            <a:r>
              <a:rPr lang="en-US" dirty="0" smtClean="0"/>
              <a:t> </a:t>
            </a:r>
            <a:r>
              <a:rPr lang="el-GR" dirty="0" smtClean="0"/>
              <a:t>ανοικτή γραμμή άμεσης πρόσβασης</a:t>
            </a:r>
            <a:r>
              <a:rPr lang="en-US" dirty="0" smtClean="0"/>
              <a:t>,</a:t>
            </a:r>
            <a:r>
              <a:rPr lang="el-GR" dirty="0" smtClean="0"/>
              <a:t> κέντρα αποτροπής του εκφοβισμού/της βίας/των διακρίσεων</a:t>
            </a:r>
            <a:r>
              <a:rPr lang="en-US" dirty="0" smtClean="0"/>
              <a:t>, </a:t>
            </a:r>
            <a:r>
              <a:rPr lang="el-GR" dirty="0" smtClean="0"/>
              <a:t>γενικές διευθύνσεις προστασίας του παιδιού </a:t>
            </a:r>
            <a:r>
              <a:rPr lang="el-GR" dirty="0" err="1" smtClean="0"/>
              <a:t>κ.λ.π</a:t>
            </a:r>
            <a:r>
              <a:rPr lang="el-GR" dirty="0" smtClean="0"/>
              <a:t>.</a:t>
            </a:r>
            <a:r>
              <a:rPr lang="en-US" dirty="0" smtClean="0"/>
              <a:t>).</a:t>
            </a:r>
          </a:p>
          <a:p>
            <a:endParaRPr lang="en-US" dirty="0"/>
          </a:p>
        </p:txBody>
      </p:sp>
      <p:pic>
        <p:nvPicPr>
          <p:cNvPr id="6" name="Picture 3" descr="I:\Programe Internationale\2015 - Justice - ComBuS cu Sotiris - UPIT, GIE\WS2\Units developed by UPIT+GIE\Ways-to-be-Supportive.jpg"/>
          <p:cNvPicPr>
            <a:picLocks noChangeAspect="1" noChangeArrowheads="1"/>
          </p:cNvPicPr>
          <p:nvPr/>
        </p:nvPicPr>
        <p:blipFill>
          <a:blip r:embed="rId3" cstate="print"/>
          <a:srcRect/>
          <a:stretch>
            <a:fillRect/>
          </a:stretch>
        </p:blipFill>
        <p:spPr bwMode="auto">
          <a:xfrm>
            <a:off x="1661907" y="5292529"/>
            <a:ext cx="3308350" cy="1340559"/>
          </a:xfrm>
          <a:prstGeom prst="rect">
            <a:avLst/>
          </a:prstGeom>
          <a:noFill/>
        </p:spPr>
      </p:pic>
      <p:pic>
        <p:nvPicPr>
          <p:cNvPr id="7" name="Picture 4" descr="I:\Programe Internationale\2015 - Justice - ComBuS cu Sotiris - UPIT, GIE\WS2\Units developed by UPIT+GIE\index.jpg"/>
          <p:cNvPicPr>
            <a:picLocks noChangeAspect="1" noChangeArrowheads="1"/>
          </p:cNvPicPr>
          <p:nvPr/>
        </p:nvPicPr>
        <p:blipFill>
          <a:blip r:embed="rId4" cstate="print"/>
          <a:srcRect/>
          <a:stretch>
            <a:fillRect/>
          </a:stretch>
        </p:blipFill>
        <p:spPr bwMode="auto">
          <a:xfrm>
            <a:off x="160035" y="1587501"/>
            <a:ext cx="5567665" cy="370502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l-GR" sz="3200" b="1" dirty="0"/>
              <a:t>Προτεινόμενες ειδικές </a:t>
            </a:r>
            <a:r>
              <a:rPr lang="el-GR" sz="3200" b="1" dirty="0" smtClean="0">
                <a:solidFill>
                  <a:srgbClr val="DF145E"/>
                </a:solidFill>
              </a:rPr>
              <a:t>διαδικασίες &amp; </a:t>
            </a:r>
            <a:r>
              <a:rPr lang="el-GR" sz="3200" b="1" dirty="0" smtClean="0">
                <a:solidFill>
                  <a:srgbClr val="DF145E"/>
                </a:solidFill>
              </a:rPr>
              <a:t>μέσα</a:t>
            </a:r>
            <a:br>
              <a:rPr lang="el-GR" sz="3200" b="1" dirty="0" smtClean="0">
                <a:solidFill>
                  <a:srgbClr val="DF145E"/>
                </a:solidFill>
              </a:rPr>
            </a:br>
            <a:r>
              <a:rPr lang="el-GR" sz="3200" b="1" dirty="0" smtClean="0"/>
              <a:t>για </a:t>
            </a:r>
            <a:r>
              <a:rPr lang="el-GR" sz="3200" b="1" dirty="0"/>
              <a:t>την καταπολέμηση του </a:t>
            </a:r>
            <a:r>
              <a:rPr lang="el-GR" sz="3200" b="1" dirty="0" smtClean="0"/>
              <a:t>εκφοβισμού</a:t>
            </a:r>
            <a:endParaRPr lang="en-US" sz="3200" dirty="0"/>
          </a:p>
        </p:txBody>
      </p:sp>
      <p:pic>
        <p:nvPicPr>
          <p:cNvPr id="6" name="Picture 3" descr="I:\Programe Internationale\2015 - Justice - ComBuS cu Sotiris - UPIT, GIE\WS2\Units developed by UPIT+GIE\free-web-design-tools-300x300.jpg"/>
          <p:cNvPicPr>
            <a:picLocks noChangeAspect="1" noChangeArrowheads="1"/>
          </p:cNvPicPr>
          <p:nvPr/>
        </p:nvPicPr>
        <p:blipFill>
          <a:blip r:embed="rId3" cstate="print"/>
          <a:srcRect/>
          <a:stretch>
            <a:fillRect/>
          </a:stretch>
        </p:blipFill>
        <p:spPr bwMode="auto">
          <a:xfrm>
            <a:off x="3613150" y="838200"/>
            <a:ext cx="1282700" cy="1282700"/>
          </a:xfrm>
          <a:prstGeom prst="rect">
            <a:avLst/>
          </a:prstGeom>
          <a:noFill/>
        </p:spPr>
      </p:pic>
      <p:sp>
        <p:nvSpPr>
          <p:cNvPr id="4" name="Content Placeholder 3"/>
          <p:cNvSpPr>
            <a:spLocks noGrp="1"/>
          </p:cNvSpPr>
          <p:nvPr>
            <p:ph sz="quarter" idx="13"/>
          </p:nvPr>
        </p:nvSpPr>
        <p:spPr>
          <a:xfrm>
            <a:off x="0" y="1549841"/>
            <a:ext cx="5976000" cy="5308159"/>
          </a:xfrm>
        </p:spPr>
        <p:txBody>
          <a:bodyPr/>
          <a:lstStyle/>
          <a:p>
            <a:pPr>
              <a:defRPr/>
            </a:pPr>
            <a:r>
              <a:rPr lang="el-GR" sz="1800" b="1" i="1" dirty="0" smtClean="0">
                <a:solidFill>
                  <a:srgbClr val="DF145E"/>
                </a:solidFill>
              </a:rPr>
              <a:t>Διαδικασίες</a:t>
            </a:r>
            <a:r>
              <a:rPr lang="en-US" sz="1800" b="1" i="1" dirty="0" smtClean="0">
                <a:solidFill>
                  <a:srgbClr val="DF145E"/>
                </a:solidFill>
              </a:rPr>
              <a:t>:</a:t>
            </a:r>
          </a:p>
          <a:p>
            <a:pPr>
              <a:defRPr/>
            </a:pPr>
            <a:r>
              <a:rPr lang="en-US" sz="1800" dirty="0" smtClean="0"/>
              <a:t>►</a:t>
            </a:r>
            <a:r>
              <a:rPr lang="el-GR" sz="1800" dirty="0" smtClean="0"/>
              <a:t>Αξιολογήστε το σχολικό περιβάλλον ως προς το ζήτημα του εκφοβισμού</a:t>
            </a:r>
            <a:endParaRPr lang="en-US" sz="1800" dirty="0" smtClean="0"/>
          </a:p>
          <a:p>
            <a:pPr>
              <a:defRPr/>
            </a:pPr>
            <a:r>
              <a:rPr lang="en-US" sz="1800" dirty="0" smtClean="0"/>
              <a:t>►</a:t>
            </a:r>
            <a:r>
              <a:rPr lang="el-GR" sz="1800" dirty="0" smtClean="0"/>
              <a:t>Θεσπίστε κανόνες συμπεριφοράς</a:t>
            </a:r>
            <a:endParaRPr lang="en-US" sz="1800" dirty="0" smtClean="0"/>
          </a:p>
          <a:p>
            <a:pPr>
              <a:defRPr/>
            </a:pPr>
            <a:r>
              <a:rPr lang="en-US" sz="1800" dirty="0" smtClean="0"/>
              <a:t>►</a:t>
            </a:r>
            <a:r>
              <a:rPr lang="el-GR" sz="1800" dirty="0" smtClean="0"/>
              <a:t>Καθορίστε ποινές για τη μη τήρηση των κανόνων και των  διαδικασιών</a:t>
            </a:r>
            <a:endParaRPr lang="en-US" sz="1800" dirty="0" smtClean="0"/>
          </a:p>
          <a:p>
            <a:pPr>
              <a:defRPr/>
            </a:pPr>
            <a:r>
              <a:rPr lang="en-US" sz="1800" dirty="0" smtClean="0"/>
              <a:t>►</a:t>
            </a:r>
            <a:r>
              <a:rPr lang="el-GR" sz="1800" dirty="0" smtClean="0"/>
              <a:t>Καθιερώστε ειδικές και συγκεκριμένες διαδικασίες κατά του εκφοβισμού και των διακρίσεων </a:t>
            </a:r>
            <a:r>
              <a:rPr lang="en-US" sz="1800" dirty="0" smtClean="0"/>
              <a:t>(</a:t>
            </a:r>
            <a:r>
              <a:rPr lang="el-GR" sz="1800" dirty="0" smtClean="0"/>
              <a:t>διαδικασίες έρευνας, αντιμετώπισης, επισήμανσης, αναφοράς</a:t>
            </a:r>
            <a:r>
              <a:rPr lang="en-US" sz="1800" dirty="0" smtClean="0"/>
              <a:t>, </a:t>
            </a:r>
            <a:r>
              <a:rPr lang="el-GR" sz="1800" dirty="0" smtClean="0"/>
              <a:t>αντίδρασης στον εκφοβισμό και τις διακρίσεις, ανάδρασης (</a:t>
            </a:r>
            <a:r>
              <a:rPr lang="en-US" sz="1800" dirty="0" smtClean="0"/>
              <a:t>follow up)</a:t>
            </a:r>
            <a:r>
              <a:rPr lang="el-GR" sz="1800" dirty="0" smtClean="0"/>
              <a:t> και εποπτείας</a:t>
            </a:r>
            <a:r>
              <a:rPr lang="en-US" sz="1800" dirty="0" smtClean="0"/>
              <a:t>)</a:t>
            </a:r>
          </a:p>
          <a:p>
            <a:pPr>
              <a:defRPr/>
            </a:pPr>
            <a:r>
              <a:rPr lang="en-US" sz="1800" dirty="0" smtClean="0"/>
              <a:t>►</a:t>
            </a:r>
            <a:r>
              <a:rPr lang="el-GR" sz="1800" dirty="0" smtClean="0"/>
              <a:t>Διαμορφώστε την πολιτική καταπολέμησης του εκφοβισμού και των διακρίσεων </a:t>
            </a:r>
            <a:r>
              <a:rPr lang="en-US" sz="1800" dirty="0" smtClean="0"/>
              <a:t>(</a:t>
            </a:r>
            <a:r>
              <a:rPr lang="el-GR" sz="1800" dirty="0" smtClean="0"/>
              <a:t>θεμελιωμένη στους ανωτέρω κανόνες και διαδικασίες</a:t>
            </a:r>
            <a:r>
              <a:rPr lang="en-US" sz="1800" dirty="0" smtClean="0"/>
              <a:t>)</a:t>
            </a:r>
          </a:p>
          <a:p>
            <a:pPr>
              <a:defRPr/>
            </a:pPr>
            <a:r>
              <a:rPr lang="en-US" sz="1800" dirty="0" smtClean="0"/>
              <a:t>► </a:t>
            </a:r>
            <a:r>
              <a:rPr lang="el-GR" sz="1800" dirty="0" smtClean="0"/>
              <a:t>Γνωστοποιήστε την πολιτική</a:t>
            </a:r>
            <a:endParaRPr lang="en-US" sz="1800" dirty="0" smtClean="0"/>
          </a:p>
          <a:p>
            <a:pPr>
              <a:defRPr/>
            </a:pPr>
            <a:r>
              <a:rPr lang="en-US" sz="1800" dirty="0" smtClean="0"/>
              <a:t>► </a:t>
            </a:r>
            <a:r>
              <a:rPr lang="el-GR" sz="1800" dirty="0" smtClean="0"/>
              <a:t>Εφαρμόστε την πολιτική</a:t>
            </a:r>
            <a:endParaRPr lang="en-US" sz="1800" dirty="0" smtClean="0"/>
          </a:p>
          <a:p>
            <a:endParaRPr lang="en-US" dirty="0"/>
          </a:p>
        </p:txBody>
      </p:sp>
      <p:pic>
        <p:nvPicPr>
          <p:cNvPr id="9" name="Picture 2" descr="I:\Programe Internationale\2015 - Justice - ComBuS cu Sotiris - UPIT, GIE\WS2\Units developed by UPIT+GIE\duck-sign-report-bully.png"/>
          <p:cNvPicPr>
            <a:picLocks noChangeAspect="1" noChangeArrowheads="1"/>
          </p:cNvPicPr>
          <p:nvPr/>
        </p:nvPicPr>
        <p:blipFill>
          <a:blip r:embed="rId4" cstate="print"/>
          <a:srcRect/>
          <a:stretch>
            <a:fillRect/>
          </a:stretch>
        </p:blipFill>
        <p:spPr bwMode="auto">
          <a:xfrm>
            <a:off x="6729413" y="3441700"/>
            <a:ext cx="4141787" cy="3073400"/>
          </a:xfrm>
          <a:prstGeom prst="rect">
            <a:avLst/>
          </a:prstGeom>
          <a:noFill/>
        </p:spPr>
      </p:pic>
      <p:sp>
        <p:nvSpPr>
          <p:cNvPr id="5" name="Content Placeholder 4"/>
          <p:cNvSpPr>
            <a:spLocks noGrp="1"/>
          </p:cNvSpPr>
          <p:nvPr>
            <p:ph sz="quarter" idx="14"/>
          </p:nvPr>
        </p:nvSpPr>
        <p:spPr/>
        <p:txBody>
          <a:bodyPr/>
          <a:lstStyle/>
          <a:p>
            <a:pPr>
              <a:defRPr/>
            </a:pPr>
            <a:r>
              <a:rPr lang="el-GR" sz="1800" b="1" i="1" dirty="0" smtClean="0">
                <a:solidFill>
                  <a:srgbClr val="DF145E"/>
                </a:solidFill>
              </a:rPr>
              <a:t>Μέσα</a:t>
            </a:r>
            <a:r>
              <a:rPr lang="en-US" sz="1800" b="1" i="1" dirty="0" smtClean="0">
                <a:solidFill>
                  <a:srgbClr val="DF145E"/>
                </a:solidFill>
              </a:rPr>
              <a:t>:</a:t>
            </a:r>
          </a:p>
          <a:p>
            <a:pPr>
              <a:defRPr/>
            </a:pPr>
            <a:r>
              <a:rPr lang="en-US" sz="1800" dirty="0" smtClean="0"/>
              <a:t>►</a:t>
            </a:r>
            <a:r>
              <a:rPr lang="el-GR" sz="1800" dirty="0" smtClean="0"/>
              <a:t>τυποποιημένες φόρμες αναφοράς ή καταγραφής συμβάντων </a:t>
            </a:r>
          </a:p>
          <a:p>
            <a:pPr>
              <a:defRPr/>
            </a:pPr>
            <a:r>
              <a:rPr lang="en-US" sz="1800" dirty="0" smtClean="0"/>
              <a:t>►</a:t>
            </a:r>
            <a:r>
              <a:rPr lang="el-GR" sz="1800" dirty="0" smtClean="0"/>
              <a:t>οδηγίες έρευνας και λίστα ελέγχου</a:t>
            </a:r>
            <a:endParaRPr lang="en-US" sz="1800" dirty="0" smtClean="0"/>
          </a:p>
          <a:p>
            <a:pPr>
              <a:defRPr/>
            </a:pPr>
            <a:r>
              <a:rPr lang="en-US" sz="1800" dirty="0" smtClean="0"/>
              <a:t>►</a:t>
            </a:r>
            <a:r>
              <a:rPr lang="el-GR" sz="1800" dirty="0" smtClean="0"/>
              <a:t>τυποποιημένες φόρμες έρευνας ή συνέντευξης (για θύτες, θύματα, θεατές) </a:t>
            </a:r>
          </a:p>
          <a:p>
            <a:pPr>
              <a:defRPr/>
            </a:pPr>
            <a:r>
              <a:rPr lang="en-US" sz="1800" dirty="0" smtClean="0"/>
              <a:t>►</a:t>
            </a:r>
            <a:r>
              <a:rPr lang="el-GR" sz="1800" dirty="0" smtClean="0"/>
              <a:t>τυποποιημένες φόρμες επιτήρησης και ανάδρασης</a:t>
            </a:r>
            <a:endParaRPr lang="en-US"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4294967295"/>
          </p:nvPr>
        </p:nvSpPr>
        <p:spPr>
          <a:xfrm>
            <a:off x="1524000" y="3602038"/>
            <a:ext cx="9144000" cy="1655762"/>
          </a:xfrm>
        </p:spPr>
        <p:txBody>
          <a:bodyPr/>
          <a:lstStyle/>
          <a:p>
            <a:r>
              <a:rPr lang="el-GR" sz="2400" b="1" dirty="0" smtClean="0"/>
              <a:t>Ευχαριστώ για την προσοχή σας</a:t>
            </a:r>
            <a:r>
              <a:rPr lang="en-US" sz="2400" b="1" dirty="0" smtClean="0"/>
              <a:t>!</a:t>
            </a:r>
          </a:p>
          <a:p>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ComBuS">
      <a:dk1>
        <a:srgbClr val="0A1652"/>
      </a:dk1>
      <a:lt1>
        <a:srgbClr val="F2F2F2"/>
      </a:lt1>
      <a:dk2>
        <a:srgbClr val="EAC3F3"/>
      </a:dk2>
      <a:lt2>
        <a:srgbClr val="F2F2F2"/>
      </a:lt2>
      <a:accent1>
        <a:srgbClr val="ED145A"/>
      </a:accent1>
      <a:accent2>
        <a:srgbClr val="601872"/>
      </a:accent2>
      <a:accent3>
        <a:srgbClr val="00AEEF"/>
      </a:accent3>
      <a:accent4>
        <a:srgbClr val="F7941E"/>
      </a:accent4>
      <a:accent5>
        <a:srgbClr val="1F4E79"/>
      </a:accent5>
      <a:accent6>
        <a:srgbClr val="BFBFBF"/>
      </a:accent6>
      <a:hlink>
        <a:srgbClr val="00ADBB"/>
      </a:hlink>
      <a:folHlink>
        <a:srgbClr val="00ADB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1259</TotalTime>
  <Words>329</Words>
  <Application>Microsoft Office PowerPoint</Application>
  <PresentationFormat>Widescreen</PresentationFormat>
  <Paragraphs>32</Paragraphs>
  <Slides>4</Slides>
  <Notes>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vt:i4>
      </vt:variant>
    </vt:vector>
  </HeadingPairs>
  <TitlesOfParts>
    <vt:vector size="9" baseType="lpstr">
      <vt:lpstr>Arial</vt:lpstr>
      <vt:lpstr>Calibri</vt:lpstr>
      <vt:lpstr>Century Gothic</vt:lpstr>
      <vt:lpstr>CARDET Course template</vt:lpstr>
      <vt:lpstr>CARDET Course template - Cover page</vt:lpstr>
      <vt:lpstr>Καταπολεμώντας τον εκφοβισμό: μέσω της χρήσης ειδικών δομών και διαδικασιών </vt:lpstr>
      <vt:lpstr>Προτεινόμενες ειδικές δομές για την καταπολέμηση του εκφοβισμού</vt:lpstr>
      <vt:lpstr>Προτεινόμενες ειδικές διαδικασίες &amp; μέσα για την καταπολέμηση του εκφοβισμού</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User</cp:lastModifiedBy>
  <cp:revision>44</cp:revision>
  <dcterms:created xsi:type="dcterms:W3CDTF">2016-09-27T10:36:59Z</dcterms:created>
  <dcterms:modified xsi:type="dcterms:W3CDTF">2016-11-03T08:44:08Z</dcterms:modified>
</cp:coreProperties>
</file>