
<file path=[Content_Types].xml><?xml version="1.0" encoding="utf-8"?>
<Types xmlns="http://schemas.openxmlformats.org/package/2006/content-types">
  <Override PartName="/ppt/tags/tag1.xml" ContentType="application/vnd.openxmlformats-officedocument.presentationml.tags+xml"/>
  <Override PartName="/ppt/slideLayouts/slideLayout21.xml" ContentType="application/vnd.openxmlformats-officedocument.presentationml.slideLayout+xml"/>
  <Override PartName="/ppt/slideLayouts/slideLayout18.xml" ContentType="application/vnd.openxmlformats-officedocument.presentationml.slideLayout+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Layouts/slideLayout16.xml" ContentType="application/vnd.openxmlformats-officedocument.presentationml.slideLayout+xml"/>
  <Override PartName="/ppt/tableStyles.xml" ContentType="application/vnd.openxmlformats-officedocument.presentationml.tableStyles+xml"/>
  <Override PartName="/ppt/slideLayouts/slideLayout8.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15.xml" ContentType="application/vnd.openxmlformats-officedocument.presentationml.slideLayout+xml"/>
  <Override PartName="/ppt/presentation.xml" ContentType="application/vnd.openxmlformats-officedocument.presentationml.presentation.main+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notesMasters/notesMaster1.xml" ContentType="application/vnd.openxmlformats-officedocument.presentationml.notes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 id="2147483686" r:id="rId2"/>
  </p:sldMasterIdLst>
  <p:notesMasterIdLst>
    <p:notesMasterId r:id="rId8"/>
  </p:notesMasterIdLst>
  <p:handoutMasterIdLst>
    <p:handoutMasterId r:id="rId9"/>
  </p:handoutMasterIdLst>
  <p:sldIdLst>
    <p:sldId id="256" r:id="rId3"/>
    <p:sldId id="263" r:id="rId4"/>
    <p:sldId id="262" r:id="rId5"/>
    <p:sldId id="261" r:id="rId6"/>
    <p:sldId id="259" r:id="rId7"/>
  </p:sldIdLst>
  <p:sldSz cx="12192000" cy="6858000"/>
  <p:notesSz cx="6858000" cy="9144000"/>
  <p:custDataLst>
    <p:tags r:id="rId11"/>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4443" autoAdjust="0"/>
    <p:restoredTop sz="80935" autoAdjust="0"/>
  </p:normalViewPr>
  <p:slideViewPr>
    <p:cSldViewPr snapToGrid="0">
      <p:cViewPr>
        <p:scale>
          <a:sx n="66" d="100"/>
          <a:sy n="66" d="100"/>
        </p:scale>
        <p:origin x="-1528" y="-89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tags" Target="tags/tag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notesMaster" Target="notesMasters/notesMaster1.xml"/><Relationship Id="rId9" Type="http://schemas.openxmlformats.org/officeDocument/2006/relationships/handoutMaster" Target="handoutMasters/handoutMaster1.xml"/><Relationship Id="rId10" Type="http://schemas.openxmlformats.org/officeDocument/2006/relationships/printerSettings" Target="printerSettings/printerSettings1.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9/27/16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9/27/16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056748" y="6254608"/>
            <a:ext cx="1672093" cy="412878"/>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9/27/16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 name="Title 13"/>
          <p:cNvSpPr>
            <a:spLocks noGrp="1"/>
          </p:cNvSpPr>
          <p:nvPr>
            <p:ph type="ctrTitle"/>
          </p:nvPr>
        </p:nvSpPr>
        <p:spPr>
          <a:xfrm>
            <a:off x="1498600" y="1511300"/>
            <a:ext cx="9144000" cy="804862"/>
          </a:xfrm>
        </p:spPr>
        <p:txBody>
          <a:bodyPr>
            <a:normAutofit/>
          </a:bodyPr>
          <a:lstStyle/>
          <a:p>
            <a:r>
              <a:rPr lang="en-US" sz="3200" dirty="0" smtClean="0"/>
              <a:t>INTRODUCTION TO THE WORKSHOP (Unit 4):</a:t>
            </a:r>
            <a:endParaRPr lang="en-US" sz="3200" b="1" dirty="0">
              <a:solidFill>
                <a:srgbClr val="1F4E83"/>
              </a:solidFill>
            </a:endParaRPr>
          </a:p>
        </p:txBody>
      </p:sp>
      <p:sp>
        <p:nvSpPr>
          <p:cNvPr id="5" name="Subtitle 14"/>
          <p:cNvSpPr>
            <a:spLocks noGrp="1"/>
          </p:cNvSpPr>
          <p:nvPr>
            <p:ph type="subTitle" idx="1"/>
          </p:nvPr>
        </p:nvSpPr>
        <p:spPr>
          <a:xfrm>
            <a:off x="1524000" y="2565400"/>
            <a:ext cx="9144000" cy="3098800"/>
          </a:xfrm>
        </p:spPr>
        <p:txBody>
          <a:bodyPr>
            <a:normAutofit fontScale="85000" lnSpcReduction="20000"/>
          </a:bodyPr>
          <a:lstStyle/>
          <a:p>
            <a:endParaRPr lang="en-US" b="1" dirty="0" smtClean="0"/>
          </a:p>
          <a:p>
            <a:r>
              <a:rPr lang="en-US" sz="5400" b="1" dirty="0" smtClean="0"/>
              <a:t>PREVENTING AND COMBATING BULLYING IN SCHOOL </a:t>
            </a:r>
          </a:p>
          <a:p>
            <a:endParaRPr lang="en-US" sz="5400" b="1" dirty="0" smtClean="0"/>
          </a:p>
          <a:p>
            <a:r>
              <a:rPr lang="en-US" b="1" dirty="0" smtClean="0">
                <a:solidFill>
                  <a:srgbClr val="DF145E"/>
                </a:solidFill>
              </a:rPr>
              <a:t>as part of the </a:t>
            </a:r>
            <a:r>
              <a:rPr lang="en-US" b="1" dirty="0" err="1" smtClean="0">
                <a:solidFill>
                  <a:srgbClr val="DF145E"/>
                </a:solidFill>
              </a:rPr>
              <a:t>ComBuS</a:t>
            </a:r>
            <a:r>
              <a:rPr lang="en-US" b="1" dirty="0" smtClean="0">
                <a:solidFill>
                  <a:srgbClr val="DF145E"/>
                </a:solidFill>
              </a:rPr>
              <a:t> Module 2 for teachers:</a:t>
            </a:r>
          </a:p>
          <a:p>
            <a:r>
              <a:rPr lang="en-US" b="1" dirty="0" smtClean="0"/>
              <a:t>“</a:t>
            </a:r>
            <a:r>
              <a:rPr lang="ro-RO" b="1" dirty="0" smtClean="0"/>
              <a:t>EFFICIENTLY COPING WITH THE BULLYING IN SCHOOL: A PRACTICAL APPROACH FOR TEACHERS</a:t>
            </a:r>
            <a:r>
              <a:rPr lang="en-US" dirty="0" smtClean="0"/>
              <a:t>”</a:t>
            </a:r>
            <a:endParaRPr lang="en-US" b="1" dirty="0" smtClean="0"/>
          </a:p>
          <a:p>
            <a:endParaRPr lang="en-US"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3728966"/>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pPr algn="ctr"/>
            <a:r>
              <a:rPr lang="en-GB" dirty="0" smtClean="0"/>
              <a:t>Brief reminder upon </a:t>
            </a:r>
            <a:r>
              <a:rPr lang="en-GB" dirty="0" err="1" smtClean="0"/>
              <a:t>ComBuS</a:t>
            </a:r>
            <a:r>
              <a:rPr lang="en-GB" dirty="0" smtClean="0"/>
              <a:t> project</a:t>
            </a:r>
            <a:endParaRPr lang="en-US" dirty="0"/>
          </a:p>
        </p:txBody>
      </p:sp>
      <p:sp>
        <p:nvSpPr>
          <p:cNvPr id="4" name="Content Placeholder 71"/>
          <p:cNvSpPr txBox="1">
            <a:spLocks/>
          </p:cNvSpPr>
          <p:nvPr/>
        </p:nvSpPr>
        <p:spPr>
          <a:xfrm>
            <a:off x="3175" y="914400"/>
            <a:ext cx="5976000" cy="4789715"/>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mn-lt"/>
                <a:ea typeface="+mn-ea"/>
                <a:cs typeface="+mn-cs"/>
              </a:rPr>
              <a:t>►</a:t>
            </a:r>
            <a:r>
              <a:rPr kumimoji="0" lang="en-US" sz="2200" b="1" i="0" u="none" strike="noStrike" kern="1200" cap="none" spc="0" normalizeH="0" baseline="0" noProof="0" smtClean="0">
                <a:ln>
                  <a:noFill/>
                </a:ln>
                <a:solidFill>
                  <a:schemeClr val="tx1"/>
                </a:solidFill>
                <a:effectLst/>
                <a:uLnTx/>
                <a:uFillTx/>
                <a:latin typeface="+mn-lt"/>
                <a:ea typeface="+mn-ea"/>
                <a:cs typeface="+mn-cs"/>
              </a:rPr>
              <a:t>Type of p</a:t>
            </a:r>
            <a:r>
              <a:rPr kumimoji="0" lang="en-GB" sz="2200" b="1" i="0" u="none" strike="noStrike" kern="1200" cap="none" spc="0" normalizeH="0" baseline="0" noProof="0" smtClean="0">
                <a:ln>
                  <a:noFill/>
                </a:ln>
                <a:solidFill>
                  <a:schemeClr val="tx1"/>
                </a:solidFill>
                <a:effectLst/>
                <a:uLnTx/>
                <a:uFillTx/>
                <a:latin typeface="+mn-lt"/>
                <a:ea typeface="+mn-ea"/>
                <a:cs typeface="+mn-cs"/>
              </a:rPr>
              <a:t>roject</a:t>
            </a:r>
            <a:r>
              <a:rPr kumimoji="0" lang="en-GB" sz="2200" b="0" i="0" u="none" strike="noStrike" kern="1200" cap="none" spc="0" normalizeH="0" baseline="0" noProof="0" smtClean="0">
                <a:ln>
                  <a:noFill/>
                </a:ln>
                <a:solidFill>
                  <a:schemeClr val="tx1"/>
                </a:solidFill>
                <a:effectLst/>
                <a:uLnTx/>
                <a:uFillTx/>
                <a:latin typeface="+mn-lt"/>
                <a:ea typeface="+mn-ea"/>
                <a:cs typeface="+mn-cs"/>
              </a:rPr>
              <a:t>: project financed by the European Commission under the Justice Programme.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mn-lt"/>
                <a:ea typeface="+mn-ea"/>
                <a:cs typeface="+mn-cs"/>
              </a:rPr>
              <a:t>► </a:t>
            </a:r>
            <a:r>
              <a:rPr kumimoji="0" lang="en-US" sz="2200" b="1" i="0" u="none" strike="noStrike" kern="1200" cap="none" spc="0" normalizeH="0" baseline="0" noProof="0" smtClean="0">
                <a:ln>
                  <a:noFill/>
                </a:ln>
                <a:solidFill>
                  <a:schemeClr val="tx1"/>
                </a:solidFill>
                <a:effectLst/>
                <a:uLnTx/>
                <a:uFillTx/>
                <a:latin typeface="+mn-lt"/>
                <a:ea typeface="+mn-ea"/>
                <a:cs typeface="+mn-cs"/>
              </a:rPr>
              <a:t>Rationale</a:t>
            </a:r>
            <a:r>
              <a:rPr kumimoji="0" lang="en-US" sz="2200" b="0" i="0" u="none" strike="noStrike" kern="1200" cap="none" spc="0" normalizeH="0" baseline="0" noProof="0" smtClean="0">
                <a:ln>
                  <a:noFill/>
                </a:ln>
                <a:solidFill>
                  <a:schemeClr val="tx1"/>
                </a:solidFill>
                <a:effectLst/>
                <a:uLnTx/>
                <a:uFillTx/>
                <a:latin typeface="+mn-lt"/>
                <a:ea typeface="+mn-ea"/>
                <a:cs typeface="+mn-cs"/>
              </a:rPr>
              <a:t>: recent research has shed light on the multifaceted and pervasive nature of bullying in school contexts, its linkages with antisocial and criminal behaviour, and children’s engagement with education generally. ComBuS project addresses bullying efficiently and provides viable solutions to manage it.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mn-lt"/>
                <a:ea typeface="+mn-ea"/>
                <a:cs typeface="+mn-cs"/>
              </a:rPr>
              <a:t>►</a:t>
            </a:r>
            <a:r>
              <a:rPr kumimoji="0" lang="en-GB" sz="2200" b="1" i="0" u="none" strike="noStrike" kern="1200" cap="none" spc="0" normalizeH="0" baseline="0" noProof="0" smtClean="0">
                <a:ln>
                  <a:noFill/>
                </a:ln>
                <a:solidFill>
                  <a:schemeClr val="tx1"/>
                </a:solidFill>
                <a:effectLst/>
                <a:uLnTx/>
                <a:uFillTx/>
                <a:latin typeface="+mn-lt"/>
                <a:ea typeface="+mn-ea"/>
                <a:cs typeface="+mn-cs"/>
              </a:rPr>
              <a:t>Aim</a:t>
            </a:r>
            <a:r>
              <a:rPr kumimoji="0" lang="en-GB" sz="2200" b="0" i="0" u="none" strike="noStrike" kern="1200" cap="none" spc="0" normalizeH="0" baseline="0" noProof="0" smtClean="0">
                <a:ln>
                  <a:noFill/>
                </a:ln>
                <a:solidFill>
                  <a:schemeClr val="tx1"/>
                </a:solidFill>
                <a:effectLst/>
                <a:uLnTx/>
                <a:uFillTx/>
                <a:latin typeface="+mn-lt"/>
                <a:ea typeface="+mn-ea"/>
                <a:cs typeface="+mn-cs"/>
              </a:rPr>
              <a:t>: to develop a whole school programme that will empower students, teachers, school staff, school leaders, and parents to combat bullying and create healthy and safe school communities.</a:t>
            </a:r>
            <a:endParaRPr kumimoji="0" lang="en-GB" sz="22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5" name="Content Placeholder 71"/>
          <p:cNvSpPr txBox="1">
            <a:spLocks/>
          </p:cNvSpPr>
          <p:nvPr/>
        </p:nvSpPr>
        <p:spPr>
          <a:xfrm>
            <a:off x="6216000" y="2997200"/>
            <a:ext cx="5823600" cy="3683000"/>
          </a:xfrm>
          <a:prstGeom prst="rect">
            <a:avLst/>
          </a:prstGeom>
        </p:spPr>
        <p:txBody>
          <a:bodyPr vert="horz" lIns="54000" tIns="54000" rIns="54000" bIns="54000" rtlCol="0">
            <a:noAutofit/>
          </a:bodyPr>
          <a:lstStyle/>
          <a:p>
            <a:pPr algn="just">
              <a:lnSpc>
                <a:spcPct val="90000"/>
              </a:lnSpc>
              <a:spcBef>
                <a:spcPts val="1000"/>
              </a:spcBef>
            </a:pPr>
            <a:r>
              <a:rPr lang="en-US" sz="2200" dirty="0" smtClean="0">
                <a:solidFill>
                  <a:prstClr val="black"/>
                </a:solidFill>
              </a:rPr>
              <a:t>►</a:t>
            </a:r>
            <a:r>
              <a:rPr lang="en-US" sz="2200" b="1" dirty="0" smtClean="0">
                <a:solidFill>
                  <a:prstClr val="black"/>
                </a:solidFill>
              </a:rPr>
              <a:t>Methodologies</a:t>
            </a:r>
            <a:r>
              <a:rPr lang="en-US" sz="2200" dirty="0" smtClean="0">
                <a:solidFill>
                  <a:prstClr val="black"/>
                </a:solidFill>
              </a:rPr>
              <a:t>: involvement of the above mentioned target groups, development of a comprehensive anti-bullying policy and </a:t>
            </a:r>
            <a:r>
              <a:rPr lang="en-GB" sz="2200" dirty="0" smtClean="0">
                <a:solidFill>
                  <a:prstClr val="black"/>
                </a:solidFill>
              </a:rPr>
              <a:t>programmes targeting all stakeholders in schools and their local communities, </a:t>
            </a:r>
            <a:r>
              <a:rPr lang="en-US" sz="2200" dirty="0" smtClean="0">
                <a:solidFill>
                  <a:prstClr val="black"/>
                </a:solidFill>
              </a:rPr>
              <a:t> desk and field research, implementation of the results in at least 2 schools per country.</a:t>
            </a:r>
            <a:endParaRPr lang="en-US" sz="2200" dirty="0" smtClean="0"/>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dirty="0" smtClean="0">
                <a:ln>
                  <a:noFill/>
                </a:ln>
                <a:solidFill>
                  <a:schemeClr val="tx1"/>
                </a:solidFill>
                <a:effectLst/>
                <a:uLnTx/>
                <a:uFillTx/>
                <a:latin typeface="+mn-lt"/>
                <a:ea typeface="+mn-ea"/>
                <a:cs typeface="+mn-cs"/>
              </a:rPr>
              <a:t>►</a:t>
            </a:r>
            <a:r>
              <a:rPr lang="en-US" sz="2200" b="1" dirty="0" smtClean="0"/>
              <a:t>Main outcomes</a:t>
            </a:r>
            <a:r>
              <a:rPr kumimoji="0" lang="en-GB" sz="2200" b="0" i="0" u="none" strike="noStrike" kern="1200" cap="none" spc="0" normalizeH="0" baseline="0" noProof="0" dirty="0" smtClean="0">
                <a:ln>
                  <a:noFill/>
                </a:ln>
                <a:solidFill>
                  <a:schemeClr val="tx1"/>
                </a:solidFill>
                <a:effectLst/>
                <a:uLnTx/>
                <a:uFillTx/>
                <a:latin typeface="+mn-lt"/>
                <a:ea typeface="+mn-ea"/>
                <a:cs typeface="+mn-cs"/>
              </a:rPr>
              <a:t>: research</a:t>
            </a:r>
            <a:r>
              <a:rPr kumimoji="0" lang="en-GB" sz="2200" b="0" i="0" u="none" strike="noStrike" kern="1200" cap="none" spc="0" normalizeH="0" noProof="0" dirty="0" smtClean="0">
                <a:ln>
                  <a:noFill/>
                </a:ln>
                <a:solidFill>
                  <a:schemeClr val="tx1"/>
                </a:solidFill>
                <a:effectLst/>
                <a:uLnTx/>
                <a:uFillTx/>
                <a:latin typeface="+mn-lt"/>
                <a:ea typeface="+mn-ea"/>
                <a:cs typeface="+mn-cs"/>
              </a:rPr>
              <a:t> reports, dissemination products, training sessions for target groups, European conference on bullying and the </a:t>
            </a:r>
            <a:r>
              <a:rPr kumimoji="0" lang="en-GB" sz="2200" b="0" i="0" u="none" strike="noStrike" kern="1200" cap="none" spc="0" normalizeH="0" noProof="0" dirty="0" err="1" smtClean="0">
                <a:ln>
                  <a:noFill/>
                </a:ln>
                <a:solidFill>
                  <a:schemeClr val="tx1"/>
                </a:solidFill>
                <a:effectLst/>
                <a:uLnTx/>
                <a:uFillTx/>
                <a:latin typeface="+mn-lt"/>
                <a:ea typeface="+mn-ea"/>
                <a:cs typeface="+mn-cs"/>
              </a:rPr>
              <a:t>ComBuS</a:t>
            </a:r>
            <a:r>
              <a:rPr kumimoji="0" lang="en-GB" sz="2200" b="0" i="0" u="none" strike="noStrike" kern="1200" cap="none" spc="0" normalizeH="0" noProof="0" dirty="0" smtClean="0">
                <a:ln>
                  <a:noFill/>
                </a:ln>
                <a:solidFill>
                  <a:schemeClr val="tx1"/>
                </a:solidFill>
                <a:effectLst/>
                <a:uLnTx/>
                <a:uFillTx/>
                <a:latin typeface="+mn-lt"/>
                <a:ea typeface="+mn-ea"/>
                <a:cs typeface="+mn-cs"/>
              </a:rPr>
              <a:t> Toolkit</a:t>
            </a:r>
            <a:r>
              <a:rPr kumimoji="0" lang="en-GB" sz="2200" b="0" i="0" u="none" strike="noStrike" kern="1200" cap="none" spc="0" normalizeH="0" baseline="0" noProof="0" dirty="0" smtClean="0">
                <a:ln>
                  <a:noFill/>
                </a:ln>
                <a:solidFill>
                  <a:schemeClr val="tx1"/>
                </a:solidFill>
                <a:effectLst/>
                <a:uLnTx/>
                <a:uFillTx/>
                <a:latin typeface="+mn-lt"/>
                <a:ea typeface="+mn-ea"/>
                <a:cs typeface="+mn-cs"/>
              </a:rPr>
              <a:t>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1" i="0" u="none" strike="noStrike" kern="1200" cap="none" spc="0" normalizeH="0" baseline="0" noProof="0" dirty="0" smtClean="0">
              <a:ln>
                <a:noFill/>
              </a:ln>
              <a:solidFill>
                <a:schemeClr val="tx1"/>
              </a:solidFill>
              <a:effectLst/>
              <a:uLnTx/>
              <a:uFillTx/>
              <a:latin typeface="+mn-lt"/>
              <a:ea typeface="+mn-ea"/>
              <a:cs typeface="+mn-cs"/>
            </a:endParaRPr>
          </a:p>
        </p:txBody>
      </p:sp>
      <p:pic>
        <p:nvPicPr>
          <p:cNvPr id="6" name="Picture 3" descr="I:\Programe Internationale\2015 - Justice - ComBuS cu Sotiris - UPIT, GIE\WS2\Introduction Page Icon.jpg"/>
          <p:cNvPicPr>
            <a:picLocks noChangeAspect="1" noChangeArrowheads="1"/>
          </p:cNvPicPr>
          <p:nvPr/>
        </p:nvPicPr>
        <p:blipFill>
          <a:blip r:embed="rId2" cstate="print"/>
          <a:srcRect/>
          <a:stretch>
            <a:fillRect/>
          </a:stretch>
        </p:blipFill>
        <p:spPr bwMode="auto">
          <a:xfrm>
            <a:off x="7556500" y="923906"/>
            <a:ext cx="2387600" cy="197746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GB" dirty="0" smtClean="0"/>
              <a:t>Brief reminder upon Module 2 for teachers</a:t>
            </a:r>
            <a:endParaRPr lang="en-US" dirty="0"/>
          </a:p>
        </p:txBody>
      </p:sp>
      <p:sp>
        <p:nvSpPr>
          <p:cNvPr id="4" name="Content Placeholder 71"/>
          <p:cNvSpPr txBox="1">
            <a:spLocks/>
          </p:cNvSpPr>
          <p:nvPr/>
        </p:nvSpPr>
        <p:spPr>
          <a:xfrm>
            <a:off x="3175" y="914400"/>
            <a:ext cx="5976000" cy="4789715"/>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smtClean="0">
                <a:ln>
                  <a:noFill/>
                </a:ln>
                <a:solidFill>
                  <a:schemeClr val="tx1"/>
                </a:solidFill>
                <a:effectLst/>
                <a:uLnTx/>
                <a:uFillTx/>
                <a:latin typeface="Arial Narrow"/>
                <a:ea typeface="+mn-ea"/>
                <a:cs typeface="+mn-cs"/>
              </a:rPr>
              <a:t>►</a:t>
            </a:r>
            <a:r>
              <a:rPr kumimoji="0" lang="en-US" sz="2400" b="1" i="0" u="none" strike="noStrike" kern="1200" cap="none" spc="0" normalizeH="0" baseline="0" noProof="0" smtClean="0">
                <a:ln>
                  <a:noFill/>
                </a:ln>
                <a:solidFill>
                  <a:schemeClr val="tx1"/>
                </a:solidFill>
                <a:effectLst/>
                <a:uLnTx/>
                <a:uFillTx/>
                <a:latin typeface="+mn-lt"/>
                <a:ea typeface="+mn-ea"/>
                <a:cs typeface="+mn-cs"/>
              </a:rPr>
              <a:t>Module overview</a:t>
            </a:r>
            <a:r>
              <a:rPr kumimoji="0" lang="en-US" sz="2400" b="0" i="0" u="none" strike="noStrike" kern="1200" cap="none" spc="0" normalizeH="0" baseline="0" noProof="0" smtClean="0">
                <a:ln>
                  <a:noFill/>
                </a:ln>
                <a:solidFill>
                  <a:schemeClr val="tx1"/>
                </a:solidFill>
                <a:effectLst/>
                <a:uLnTx/>
                <a:uFillTx/>
                <a:latin typeface="+mn-lt"/>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This module is addressed to school teachers and aims at supporting them to acquire the necessary knowledge, skills and competencies for effectively and efficiently managing bullying, by interacting professionally with all involved actors: </a:t>
            </a:r>
            <a:r>
              <a:rPr kumimoji="0" lang="en-GB" sz="24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bully, bullied persons, teachers/school staffs, parents, observers, bystanders, other local/community structures. The module approaches equally the awareness, prevention and combat of bullying by providing the theoretical background and the necessary practical examples, analyses and good practices.</a:t>
            </a:r>
            <a:endParaRPr kumimoji="0" lang="en-US" sz="24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sp>
        <p:nvSpPr>
          <p:cNvPr id="5" name="Content Placeholder 5"/>
          <p:cNvSpPr txBox="1">
            <a:spLocks/>
          </p:cNvSpPr>
          <p:nvPr/>
        </p:nvSpPr>
        <p:spPr>
          <a:xfrm>
            <a:off x="6216000" y="914401"/>
            <a:ext cx="5976000" cy="4318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smtClean="0">
                <a:ln>
                  <a:noFill/>
                </a:ln>
                <a:solidFill>
                  <a:schemeClr val="tx1"/>
                </a:solidFill>
                <a:effectLst/>
                <a:uLnTx/>
                <a:uFillTx/>
                <a:latin typeface="+mn-lt"/>
                <a:ea typeface="+mn-ea"/>
                <a:cs typeface="+mn-cs"/>
              </a:rPr>
              <a:t>►</a:t>
            </a:r>
            <a:r>
              <a:rPr kumimoji="0" lang="en-US" sz="2400" b="1" i="0" u="none" strike="noStrike" kern="1200" cap="none" spc="0" normalizeH="0" baseline="0" noProof="0" smtClean="0">
                <a:ln>
                  <a:noFill/>
                </a:ln>
                <a:solidFill>
                  <a:schemeClr val="tx1"/>
                </a:solidFill>
                <a:effectLst/>
                <a:uLnTx/>
                <a:uFillTx/>
                <a:latin typeface="+mn-lt"/>
                <a:ea typeface="+mn-ea"/>
                <a:cs typeface="+mn-cs"/>
              </a:rPr>
              <a:t>Module structure:</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6" name="Table 5"/>
          <p:cNvGraphicFramePr>
            <a:graphicFrameLocks noGrp="1"/>
          </p:cNvGraphicFramePr>
          <p:nvPr/>
        </p:nvGraphicFramePr>
        <p:xfrm>
          <a:off x="6311899" y="1612903"/>
          <a:ext cx="5626735" cy="4206151"/>
        </p:xfrm>
        <a:graphic>
          <a:graphicData uri="http://schemas.openxmlformats.org/drawingml/2006/table">
            <a:tbl>
              <a:tblPr/>
              <a:tblGrid>
                <a:gridCol w="5626735"/>
              </a:tblGrid>
              <a:tr h="928081">
                <a:tc>
                  <a:txBody>
                    <a:bodyPr/>
                    <a:lstStyle/>
                    <a:p>
                      <a:pPr algn="ctr">
                        <a:lnSpc>
                          <a:spcPct val="107000"/>
                        </a:lnSpc>
                        <a:spcAft>
                          <a:spcPts val="0"/>
                        </a:spcAft>
                        <a:tabLst>
                          <a:tab pos="410210" algn="l"/>
                          <a:tab pos="1143000" algn="l"/>
                          <a:tab pos="2238375" algn="l"/>
                          <a:tab pos="2541905" algn="ctr"/>
                        </a:tabLst>
                      </a:pPr>
                      <a:r>
                        <a:rPr lang="en-US" sz="2000" b="0" dirty="0">
                          <a:latin typeface="Calibri" pitchFamily="34" charset="0"/>
                          <a:ea typeface="Calibri"/>
                          <a:cs typeface="Calibri"/>
                        </a:rPr>
                        <a:t>Module </a:t>
                      </a:r>
                      <a:r>
                        <a:rPr lang="en-US" sz="2000" b="0" dirty="0" smtClean="0">
                          <a:latin typeface="Calibri" pitchFamily="34" charset="0"/>
                          <a:ea typeface="Calibri"/>
                          <a:cs typeface="Calibri"/>
                        </a:rPr>
                        <a:t>title: </a:t>
                      </a:r>
                    </a:p>
                    <a:p>
                      <a:pPr algn="ctr">
                        <a:lnSpc>
                          <a:spcPct val="107000"/>
                        </a:lnSpc>
                        <a:spcAft>
                          <a:spcPts val="0"/>
                        </a:spcAft>
                        <a:tabLst>
                          <a:tab pos="410210" algn="l"/>
                          <a:tab pos="1143000" algn="l"/>
                          <a:tab pos="2238375" algn="l"/>
                          <a:tab pos="2541905" algn="ctr"/>
                        </a:tabLst>
                      </a:pPr>
                      <a:r>
                        <a:rPr lang="en-US" sz="2000" b="1" dirty="0" smtClean="0">
                          <a:latin typeface="Calibri" pitchFamily="34" charset="0"/>
                          <a:ea typeface="Calibri"/>
                          <a:cs typeface="Calibri"/>
                        </a:rPr>
                        <a:t>EFFICIENTLY </a:t>
                      </a:r>
                      <a:r>
                        <a:rPr lang="en-US" sz="2000" b="1" dirty="0">
                          <a:latin typeface="Calibri" pitchFamily="34" charset="0"/>
                          <a:ea typeface="Calibri"/>
                          <a:cs typeface="Calibri"/>
                        </a:rPr>
                        <a:t>COPING WITH THE BULLYING IN SCHOOL: A PRACTICAL APPROACH FOR TEACHERS</a:t>
                      </a: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solidFill>
                      <a:srgbClr val="BDD6EE"/>
                    </a:solidFill>
                  </a:tcPr>
                </a:tc>
              </a:tr>
              <a:tr h="639991">
                <a:tc>
                  <a:txBody>
                    <a:bodyPr/>
                    <a:lstStyle/>
                    <a:p>
                      <a:pPr>
                        <a:lnSpc>
                          <a:spcPct val="107000"/>
                        </a:lnSpc>
                        <a:spcAft>
                          <a:spcPts val="800"/>
                        </a:spcAft>
                        <a:tabLst>
                          <a:tab pos="410210" algn="l"/>
                          <a:tab pos="1143000" algn="l"/>
                        </a:tabLst>
                      </a:pPr>
                      <a:r>
                        <a:rPr lang="en-US" sz="2000" b="1" dirty="0">
                          <a:latin typeface="Calibri" pitchFamily="34" charset="0"/>
                          <a:ea typeface="Calibri"/>
                          <a:cs typeface="Calibri"/>
                        </a:rPr>
                        <a:t>Unit 1: </a:t>
                      </a:r>
                      <a:r>
                        <a:rPr lang="en-US" sz="2000" b="1" dirty="0">
                          <a:latin typeface="Calibri" pitchFamily="34" charset="0"/>
                          <a:ea typeface="Calibri"/>
                          <a:cs typeface="Arial"/>
                        </a:rPr>
                        <a:t>Bullying in school: knowing and understanding the </a:t>
                      </a:r>
                      <a:r>
                        <a:rPr lang="en-US" sz="2000" b="1" dirty="0" smtClean="0">
                          <a:latin typeface="Calibri" pitchFamily="34" charset="0"/>
                          <a:ea typeface="Calibri"/>
                          <a:cs typeface="Arial"/>
                        </a:rPr>
                        <a:t>phenomenon</a:t>
                      </a:r>
                    </a:p>
                    <a:p>
                      <a:pPr>
                        <a:lnSpc>
                          <a:spcPct val="107000"/>
                        </a:lnSpc>
                        <a:spcAft>
                          <a:spcPts val="800"/>
                        </a:spcAft>
                        <a:tabLst>
                          <a:tab pos="410210" algn="l"/>
                          <a:tab pos="1143000" algn="l"/>
                        </a:tabLst>
                      </a:pP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tcPr>
                </a:tc>
              </a:tr>
              <a:tr h="380900">
                <a:tc>
                  <a:txBody>
                    <a:bodyPr/>
                    <a:lstStyle/>
                    <a:p>
                      <a:pPr>
                        <a:lnSpc>
                          <a:spcPct val="107000"/>
                        </a:lnSpc>
                        <a:spcAft>
                          <a:spcPts val="800"/>
                        </a:spcAft>
                        <a:tabLst>
                          <a:tab pos="410210" algn="l"/>
                          <a:tab pos="1143000" algn="l"/>
                        </a:tabLst>
                      </a:pPr>
                      <a:r>
                        <a:rPr lang="en-US" sz="2000" b="1" dirty="0">
                          <a:latin typeface="Calibri" pitchFamily="34" charset="0"/>
                          <a:ea typeface="Calibri"/>
                          <a:cs typeface="Calibri"/>
                        </a:rPr>
                        <a:t>Unit 2: Identifying </a:t>
                      </a:r>
                      <a:r>
                        <a:rPr lang="en-US" sz="2000" b="1" dirty="0" smtClean="0">
                          <a:latin typeface="Calibri" pitchFamily="34" charset="0"/>
                          <a:ea typeface="Calibri"/>
                          <a:cs typeface="Calibri"/>
                        </a:rPr>
                        <a:t>bullying</a:t>
                      </a:r>
                    </a:p>
                    <a:p>
                      <a:pPr>
                        <a:lnSpc>
                          <a:spcPct val="107000"/>
                        </a:lnSpc>
                        <a:spcAft>
                          <a:spcPts val="800"/>
                        </a:spcAft>
                        <a:tabLst>
                          <a:tab pos="410210" algn="l"/>
                          <a:tab pos="1143000" algn="l"/>
                        </a:tabLst>
                      </a:pP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tcPr>
                </a:tc>
              </a:tr>
              <a:tr h="382834">
                <a:tc>
                  <a:txBody>
                    <a:bodyPr/>
                    <a:lstStyle/>
                    <a:p>
                      <a:pPr>
                        <a:lnSpc>
                          <a:spcPct val="107000"/>
                        </a:lnSpc>
                        <a:spcAft>
                          <a:spcPts val="800"/>
                        </a:spcAft>
                        <a:tabLst>
                          <a:tab pos="410210" algn="l"/>
                          <a:tab pos="1143000" algn="l"/>
                        </a:tabLst>
                      </a:pPr>
                      <a:r>
                        <a:rPr lang="el-GR" sz="2000" b="1" dirty="0">
                          <a:latin typeface="Calibri" pitchFamily="34" charset="0"/>
                          <a:ea typeface="Calibri"/>
                          <a:cs typeface="Calibri"/>
                        </a:rPr>
                        <a:t>Unit 3: </a:t>
                      </a:r>
                      <a:r>
                        <a:rPr lang="en-US" sz="2000" b="1" dirty="0">
                          <a:latin typeface="Calibri" pitchFamily="34" charset="0"/>
                          <a:ea typeface="Calibri"/>
                          <a:cs typeface="Calibri"/>
                        </a:rPr>
                        <a:t>Coping with bullying in </a:t>
                      </a:r>
                      <a:r>
                        <a:rPr lang="en-US" sz="2000" b="1" dirty="0" smtClean="0">
                          <a:latin typeface="Calibri" pitchFamily="34" charset="0"/>
                          <a:ea typeface="Calibri"/>
                          <a:cs typeface="Calibri"/>
                        </a:rPr>
                        <a:t>school</a:t>
                      </a:r>
                    </a:p>
                    <a:p>
                      <a:pPr>
                        <a:lnSpc>
                          <a:spcPct val="107000"/>
                        </a:lnSpc>
                        <a:spcAft>
                          <a:spcPts val="800"/>
                        </a:spcAft>
                        <a:tabLst>
                          <a:tab pos="410210" algn="l"/>
                          <a:tab pos="1143000" algn="l"/>
                        </a:tabLst>
                      </a:pP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tcPr>
                </a:tc>
              </a:tr>
              <a:tr h="639991">
                <a:tc>
                  <a:txBody>
                    <a:bodyPr/>
                    <a:lstStyle/>
                    <a:p>
                      <a:pPr>
                        <a:lnSpc>
                          <a:spcPct val="107000"/>
                        </a:lnSpc>
                        <a:spcAft>
                          <a:spcPts val="800"/>
                        </a:spcAft>
                        <a:tabLst>
                          <a:tab pos="410210" algn="l"/>
                          <a:tab pos="1143000" algn="l"/>
                        </a:tabLst>
                      </a:pPr>
                      <a:r>
                        <a:rPr lang="en-US" sz="2000" b="1" dirty="0">
                          <a:latin typeface="Calibri" pitchFamily="34" charset="0"/>
                          <a:ea typeface="Calibri"/>
                          <a:cs typeface="Calibri"/>
                        </a:rPr>
                        <a:t>Unit 4: Preventing and combating bullying in school</a:t>
                      </a:r>
                      <a:endParaRPr lang="en-US" sz="2000" b="1" dirty="0">
                        <a:latin typeface="Calibri" pitchFamily="34" charset="0"/>
                        <a:ea typeface="Calibri"/>
                        <a:cs typeface="Times New Roman"/>
                      </a:endParaRPr>
                    </a:p>
                  </a:txBody>
                  <a:tcPr marL="68580" marR="68580" marT="0" marB="0">
                    <a:lnL w="28575" cap="flat" cmpd="sng" algn="ctr">
                      <a:solidFill>
                        <a:srgbClr val="2E74B5"/>
                      </a:solidFill>
                      <a:prstDash val="solid"/>
                      <a:round/>
                      <a:headEnd type="none" w="med" len="med"/>
                      <a:tailEnd type="none" w="med" len="med"/>
                    </a:lnL>
                    <a:lnR w="28575" cap="flat" cmpd="sng" algn="ctr">
                      <a:solidFill>
                        <a:srgbClr val="2E74B5"/>
                      </a:solidFill>
                      <a:prstDash val="solid"/>
                      <a:round/>
                      <a:headEnd type="none" w="med" len="med"/>
                      <a:tailEnd type="none" w="med" len="med"/>
                    </a:lnR>
                    <a:lnT w="28575" cap="flat" cmpd="sng" algn="ctr">
                      <a:solidFill>
                        <a:srgbClr val="2E74B5"/>
                      </a:solidFill>
                      <a:prstDash val="solid"/>
                      <a:round/>
                      <a:headEnd type="none" w="med" len="med"/>
                      <a:tailEnd type="none" w="med" len="med"/>
                    </a:lnT>
                    <a:lnB w="28575" cap="flat" cmpd="sng" algn="ctr">
                      <a:solidFill>
                        <a:srgbClr val="2E74B5"/>
                      </a:solidFill>
                      <a:prstDash val="solid"/>
                      <a:round/>
                      <a:headEnd type="none" w="med" len="med"/>
                      <a:tailEnd type="none" w="med" len="med"/>
                    </a:lnB>
                    <a:solidFill>
                      <a:srgbClr val="FFFF00"/>
                    </a:solidFill>
                  </a:tcP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GB" dirty="0" smtClean="0"/>
              <a:t>Objectives and activities of unit 4 (workshop)</a:t>
            </a:r>
            <a:endParaRPr lang="en-US" dirty="0"/>
          </a:p>
        </p:txBody>
      </p:sp>
      <p:sp>
        <p:nvSpPr>
          <p:cNvPr id="4" name="Content Placeholder 71"/>
          <p:cNvSpPr txBox="1">
            <a:spLocks/>
          </p:cNvSpPr>
          <p:nvPr/>
        </p:nvSpPr>
        <p:spPr>
          <a:xfrm>
            <a:off x="3175" y="914400"/>
            <a:ext cx="5976000" cy="4789715"/>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Unit objectives: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By the end of this unit you should be able to:</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0" u="none" strike="noStrike" kern="1200" cap="none" spc="0" normalizeH="0" baseline="0" noProof="0" smtClean="0">
                <a:ln>
                  <a:noFill/>
                </a:ln>
                <a:solidFill>
                  <a:schemeClr val="tx1"/>
                </a:solidFill>
                <a:effectLst/>
                <a:uLnTx/>
                <a:uFillTx/>
                <a:latin typeface="Arial Narrow"/>
                <a:ea typeface="+mn-ea"/>
                <a:cs typeface="+mn-cs"/>
              </a:rPr>
              <a:t>►</a:t>
            </a:r>
            <a:r>
              <a:rPr kumimoji="0" lang="en-US" sz="16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a:t>
            </a: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Argue why cooperation among all involved actors in bullying is necessary for effectively managing the phenomenon.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Arial Narrow"/>
                <a:ea typeface="+mn-ea"/>
                <a:cs typeface="+mn-cs"/>
              </a:rPr>
              <a:t>► </a:t>
            </a: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Compare/contrast, judge and justify different ways of increasing awareness on bullying;</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Arial Narrow"/>
                <a:ea typeface="+mn-ea"/>
                <a:cs typeface="+mn-cs"/>
              </a:rPr>
              <a:t>► </a:t>
            </a: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Propose actions and practical activities to increase awareness on bullying;</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Arial Narrow"/>
                <a:ea typeface="+mn-ea"/>
                <a:cs typeface="+mn-cs"/>
              </a:rPr>
              <a:t>► </a:t>
            </a: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Select appropriate categories of persons/institutions for increasing awareness, explain reasons and describe features as arguments for their selection;</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Arial Narrow"/>
                <a:ea typeface="+mn-ea"/>
                <a:cs typeface="+mn-cs"/>
              </a:rPr>
              <a:t>► </a:t>
            </a: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Define and describe a supportive and safe classroom/school environment;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4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sp>
        <p:nvSpPr>
          <p:cNvPr id="7" name="Content Placeholder 5"/>
          <p:cNvSpPr txBox="1">
            <a:spLocks/>
          </p:cNvSpPr>
          <p:nvPr/>
        </p:nvSpPr>
        <p:spPr>
          <a:xfrm>
            <a:off x="6216000" y="914401"/>
            <a:ext cx="5976000" cy="33274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Arial Narrow"/>
                <a:ea typeface="+mn-ea"/>
                <a:cs typeface="+mn-cs"/>
              </a:rPr>
              <a:t>► </a:t>
            </a: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Analyze the classroom/school environment and distinguish elements of a safe environment;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Arial Narrow"/>
                <a:ea typeface="+mn-ea"/>
                <a:cs typeface="+mn-cs"/>
              </a:rPr>
              <a:t>► </a:t>
            </a: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Paraphrase, exemplify and explain the main </a:t>
            </a:r>
            <a:r>
              <a:rPr kumimoji="0" lang="en-GB"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anti-discrimination regulations;</a:t>
            </a:r>
            <a:endPar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Arial Narrow"/>
                <a:ea typeface="+mn-ea"/>
                <a:cs typeface="+mn-cs"/>
              </a:rPr>
              <a:t>► </a:t>
            </a: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Formulate rules of online safety and protection against bullying;</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Arial Narrow"/>
                <a:ea typeface="+mn-ea"/>
                <a:cs typeface="+mn-cs"/>
              </a:rPr>
              <a:t>► </a:t>
            </a: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Decide (and argue the decision) what </a:t>
            </a:r>
            <a:r>
              <a:rPr kumimoji="0" lang="en-GB"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specific structures and procedures should be used in combating bullying.</a:t>
            </a:r>
            <a:endPar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Unit activities: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graphicFrame>
        <p:nvGraphicFramePr>
          <p:cNvPr id="8" name="Table 7"/>
          <p:cNvGraphicFramePr>
            <a:graphicFrameLocks noGrp="1"/>
          </p:cNvGraphicFramePr>
          <p:nvPr/>
        </p:nvGraphicFramePr>
        <p:xfrm>
          <a:off x="6464300" y="4444999"/>
          <a:ext cx="5283200" cy="1833880"/>
        </p:xfrm>
        <a:graphic>
          <a:graphicData uri="http://schemas.openxmlformats.org/drawingml/2006/table">
            <a:tbl>
              <a:tblPr/>
              <a:tblGrid>
                <a:gridCol w="2359961"/>
                <a:gridCol w="2923239"/>
              </a:tblGrid>
              <a:tr h="458470">
                <a:tc>
                  <a:txBody>
                    <a:bodyPr/>
                    <a:lstStyle/>
                    <a:p>
                      <a:pPr>
                        <a:spcAft>
                          <a:spcPts val="0"/>
                        </a:spcAft>
                      </a:pPr>
                      <a:r>
                        <a:rPr lang="en-US" sz="2000" dirty="0">
                          <a:latin typeface="+mn-lt"/>
                          <a:ea typeface="Calibri"/>
                          <a:cs typeface="Times New Roman"/>
                        </a:rPr>
                        <a:t>►lectures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a:latin typeface="+mn-lt"/>
                          <a:ea typeface="Calibri"/>
                          <a:cs typeface="Times New Roman"/>
                        </a:rPr>
                        <a:t>► analyses and debates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470">
                <a:tc>
                  <a:txBody>
                    <a:bodyPr/>
                    <a:lstStyle/>
                    <a:p>
                      <a:pPr>
                        <a:spcAft>
                          <a:spcPts val="0"/>
                        </a:spcAft>
                      </a:pPr>
                      <a:r>
                        <a:rPr lang="en-US" sz="2000" dirty="0">
                          <a:latin typeface="+mn-lt"/>
                          <a:ea typeface="Calibri"/>
                          <a:cs typeface="Times New Roman"/>
                        </a:rPr>
                        <a:t>► brainstorming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dirty="0">
                          <a:latin typeface="+mn-lt"/>
                          <a:ea typeface="Calibri"/>
                          <a:cs typeface="Times New Roman"/>
                        </a:rPr>
                        <a:t>►opinion share/exchange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470">
                <a:tc>
                  <a:txBody>
                    <a:bodyPr/>
                    <a:lstStyle/>
                    <a:p>
                      <a:pPr>
                        <a:spcAft>
                          <a:spcPts val="0"/>
                        </a:spcAft>
                      </a:pPr>
                      <a:r>
                        <a:rPr lang="en-US" sz="2000">
                          <a:latin typeface="+mn-lt"/>
                          <a:ea typeface="Calibri"/>
                          <a:cs typeface="Times New Roman"/>
                        </a:rPr>
                        <a:t>►group work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dirty="0">
                          <a:latin typeface="+mn-lt"/>
                          <a:ea typeface="Calibri"/>
                          <a:cs typeface="Times New Roman"/>
                        </a:rPr>
                        <a:t>►arguing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8470">
                <a:tc>
                  <a:txBody>
                    <a:bodyPr/>
                    <a:lstStyle/>
                    <a:p>
                      <a:pPr>
                        <a:spcAft>
                          <a:spcPts val="0"/>
                        </a:spcAft>
                      </a:pPr>
                      <a:r>
                        <a:rPr lang="en-US" sz="2000">
                          <a:latin typeface="+mn-lt"/>
                          <a:ea typeface="Calibri"/>
                          <a:cs typeface="Times New Roman"/>
                        </a:rPr>
                        <a:t>► mind maps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2000" dirty="0">
                          <a:latin typeface="+mn-lt"/>
                          <a:ea typeface="Calibri"/>
                          <a:cs typeface="Times New Roman"/>
                        </a:rPr>
                        <a:t>►evaluation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n-US" sz="2400" b="1" dirty="0" smtClean="0"/>
              <a:t>Thank you for attention!</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1170</TotalTime>
  <Words>563</Words>
  <Application>Microsoft Macintosh PowerPoint</Application>
  <PresentationFormat>Custom</PresentationFormat>
  <Paragraphs>44</Paragraphs>
  <Slides>5</Slides>
  <Notes>0</Notes>
  <HiddenSlides>0</HiddenSlides>
  <MMClips>0</MMClips>
  <ScaleCrop>false</ScaleCrop>
  <HeadingPairs>
    <vt:vector size="4" baseType="variant">
      <vt:variant>
        <vt:lpstr>Design Template</vt:lpstr>
      </vt:variant>
      <vt:variant>
        <vt:i4>2</vt:i4>
      </vt:variant>
      <vt:variant>
        <vt:lpstr>Slide Titles</vt:lpstr>
      </vt:variant>
      <vt:variant>
        <vt:i4>5</vt:i4>
      </vt:variant>
    </vt:vector>
  </HeadingPairs>
  <TitlesOfParts>
    <vt:vector size="7" baseType="lpstr">
      <vt:lpstr>CARDET Course template</vt:lpstr>
      <vt:lpstr>CARDET Course template - Cover page</vt:lpstr>
      <vt:lpstr>INTRODUCTION TO THE WORKSHOP (Unit 4):</vt:lpstr>
      <vt:lpstr>Brief reminder upon ComBuS project</vt:lpstr>
      <vt:lpstr>Brief reminder upon Module 2 for teachers</vt:lpstr>
      <vt:lpstr>Objectives and activities of unit 4 (workshop)</vt:lpstr>
      <vt:lpstr>Slide 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Joanna Charalambous</cp:lastModifiedBy>
  <cp:revision>25</cp:revision>
  <dcterms:created xsi:type="dcterms:W3CDTF">2016-09-27T10:46:00Z</dcterms:created>
  <dcterms:modified xsi:type="dcterms:W3CDTF">2016-09-27T10:48:39Z</dcterms:modified>
</cp:coreProperties>
</file>