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7"/>
  </p:notesMasterIdLst>
  <p:handoutMasterIdLst>
    <p:handoutMasterId r:id="rId8"/>
  </p:handoutMasterIdLst>
  <p:sldIdLst>
    <p:sldId id="256" r:id="rId3"/>
    <p:sldId id="263" r:id="rId4"/>
    <p:sldId id="262" r:id="rId5"/>
    <p:sldId id="259" r:id="rId6"/>
  </p:sldIdLst>
  <p:sldSz cx="12192000" cy="6858000"/>
  <p:notesSz cx="6858000" cy="9144000"/>
  <p:custDataLst>
    <p:tags r:id="rId9"/>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43" autoAdjust="0"/>
    <p:restoredTop sz="80935" autoAdjust="0"/>
  </p:normalViewPr>
  <p:slideViewPr>
    <p:cSldViewPr snapToGrid="0">
      <p:cViewPr varScale="1">
        <p:scale>
          <a:sx n="60" d="100"/>
          <a:sy n="60" d="100"/>
        </p:scale>
        <p:origin x="1164"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3/11/2016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3/11/2016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u="sng" dirty="0" smtClean="0"/>
              <a:t>Σημειώσεις</a:t>
            </a:r>
            <a:r>
              <a:rPr lang="en-US" u="sng" dirty="0" smtClean="0"/>
              <a:t>:</a:t>
            </a:r>
            <a:r>
              <a:rPr lang="en-US" dirty="0" smtClean="0"/>
              <a:t> </a:t>
            </a:r>
            <a:r>
              <a:rPr lang="el-GR" dirty="0" smtClean="0"/>
              <a:t>Ο ομιλητής συστήνει</a:t>
            </a:r>
            <a:r>
              <a:rPr lang="el-GR" baseline="0" dirty="0" smtClean="0"/>
              <a:t> στους συμμετέχοντες να σκεφθούν μετά το εργαστήριο την παρουσίαση και να προσπαθήσουν να συγκρίνουν/αντιπαραβάλουν, κρίνουν και αιτιολογήσουν τους διάφορους τρόπους καλύτερης συνειδητοποίησης του εκφοβισμού. </a:t>
            </a:r>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extLst>
      <p:ext uri="{BB962C8B-B14F-4D97-AF65-F5344CB8AC3E}">
        <p14:creationId xmlns:p14="http://schemas.microsoft.com/office/powerpoint/2010/main" val="888732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a:t>
            </a:r>
            <a:r>
              <a:rPr lang="el-GR" baseline="0" dirty="0" smtClean="0"/>
              <a:t>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3</a:t>
            </a:fld>
            <a:endParaRPr lang="el-GR"/>
          </a:p>
        </p:txBody>
      </p:sp>
    </p:spTree>
    <p:extLst>
      <p:ext uri="{BB962C8B-B14F-4D97-AF65-F5344CB8AC3E}">
        <p14:creationId xmlns:p14="http://schemas.microsoft.com/office/powerpoint/2010/main" val="811325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3/11/2016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l-GR" sz="4800" b="1" dirty="0" smtClean="0"/>
              <a:t>Συνειδητοποιώντας καλύτερα το φαινόμενο του εκφοβισμού</a:t>
            </a:r>
            <a:r>
              <a:rPr lang="en-GB" sz="4800" b="1" dirty="0" smtClean="0"/>
              <a:t/>
            </a:r>
            <a:br>
              <a:rPr lang="en-GB" sz="4800" b="1" dirty="0" smtClean="0"/>
            </a:br>
            <a:endParaRPr lang="el-GR" dirty="0"/>
          </a:p>
        </p:txBody>
      </p:sp>
    </p:spTree>
    <p:extLst>
      <p:ext uri="{BB962C8B-B14F-4D97-AF65-F5344CB8AC3E}">
        <p14:creationId xmlns:p14="http://schemas.microsoft.com/office/powerpoint/2010/main" val="65372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l-GR" b="1" dirty="0" smtClean="0"/>
              <a:t>Πώς να το κάνουμε </a:t>
            </a:r>
            <a:endParaRPr lang="en-US" dirty="0"/>
          </a:p>
        </p:txBody>
      </p:sp>
      <p:sp>
        <p:nvSpPr>
          <p:cNvPr id="4" name="Content Placeholder 3"/>
          <p:cNvSpPr>
            <a:spLocks noGrp="1"/>
          </p:cNvSpPr>
          <p:nvPr>
            <p:ph sz="quarter" idx="13"/>
          </p:nvPr>
        </p:nvSpPr>
        <p:spPr/>
        <p:txBody>
          <a:bodyPr/>
          <a:lstStyle/>
          <a:p>
            <a:pPr algn="ctr"/>
            <a:r>
              <a:rPr lang="el-GR" sz="1800" b="1" dirty="0" smtClean="0">
                <a:solidFill>
                  <a:srgbClr val="DF145E"/>
                </a:solidFill>
              </a:rPr>
              <a:t>Τι να συνειδητοποιήσουμε καλύτερα;</a:t>
            </a:r>
            <a:endParaRPr lang="en-US" sz="1800" b="1" dirty="0" smtClean="0">
              <a:solidFill>
                <a:srgbClr val="DF145E"/>
              </a:solidFill>
            </a:endParaRPr>
          </a:p>
          <a:p>
            <a:r>
              <a:rPr lang="en-US" sz="1800" dirty="0" smtClean="0"/>
              <a:t>►</a:t>
            </a:r>
            <a:r>
              <a:rPr lang="el-GR" sz="1800" dirty="0" smtClean="0"/>
              <a:t>Την ύπαρξη και τα είδη του εκφοβισμού</a:t>
            </a:r>
            <a:r>
              <a:rPr lang="en-US" sz="1800" dirty="0" smtClean="0"/>
              <a:t> </a:t>
            </a:r>
          </a:p>
          <a:p>
            <a:r>
              <a:rPr lang="en-US" sz="1800" dirty="0" smtClean="0"/>
              <a:t>►</a:t>
            </a:r>
            <a:r>
              <a:rPr lang="el-GR" sz="1800" dirty="0" smtClean="0"/>
              <a:t>Την αποτροπή του εκφοβισμού</a:t>
            </a:r>
            <a:endParaRPr lang="en-US" sz="1800" dirty="0" smtClean="0"/>
          </a:p>
          <a:p>
            <a:r>
              <a:rPr lang="en-US" sz="1800" dirty="0" smtClean="0"/>
              <a:t>►</a:t>
            </a:r>
            <a:r>
              <a:rPr lang="el-GR" sz="1800" dirty="0" smtClean="0"/>
              <a:t>Την ανάγκη ανεκτικότητας και αποδοχής της διαφορετικότητας στα σχολεία και τις κοινότητες στις οποίες ζούμε.</a:t>
            </a:r>
            <a:endParaRPr lang="en-US" sz="1800" b="1" dirty="0" smtClean="0"/>
          </a:p>
          <a:p>
            <a:r>
              <a:rPr lang="en-US" sz="1800" b="1" dirty="0" smtClean="0"/>
              <a:t>►</a:t>
            </a:r>
            <a:r>
              <a:rPr lang="el-GR" sz="1800" dirty="0" smtClean="0"/>
              <a:t>Την ανάγκη δέσμευσης και συμμετοχής μας στις δράσεις κατά του εκφοβισμού</a:t>
            </a:r>
            <a:endParaRPr lang="en-US" sz="1800" dirty="0" smtClean="0"/>
          </a:p>
          <a:p>
            <a:endParaRPr lang="en-US" sz="1800" dirty="0"/>
          </a:p>
        </p:txBody>
      </p:sp>
      <p:sp>
        <p:nvSpPr>
          <p:cNvPr id="5" name="Content Placeholder 4"/>
          <p:cNvSpPr>
            <a:spLocks noGrp="1"/>
          </p:cNvSpPr>
          <p:nvPr>
            <p:ph sz="quarter" idx="14"/>
          </p:nvPr>
        </p:nvSpPr>
        <p:spPr/>
        <p:txBody>
          <a:bodyPr/>
          <a:lstStyle/>
          <a:p>
            <a:r>
              <a:rPr lang="en-US" sz="1800" dirty="0" smtClean="0"/>
              <a:t>►</a:t>
            </a:r>
            <a:r>
              <a:rPr lang="el-GR" sz="1800" dirty="0" smtClean="0"/>
              <a:t>Να ενημερώνουμε και να μοιραζόμαστε τις πληροφορίες</a:t>
            </a:r>
            <a:endParaRPr lang="en-US" sz="1800" dirty="0" smtClean="0"/>
          </a:p>
          <a:p>
            <a:r>
              <a:rPr lang="en-US" sz="1800" dirty="0" smtClean="0"/>
              <a:t>►</a:t>
            </a:r>
            <a:r>
              <a:rPr lang="el-GR" sz="1800" dirty="0" smtClean="0"/>
              <a:t>Να συζητάμε, να κάνουμε διάλογο</a:t>
            </a:r>
            <a:endParaRPr lang="en-US" sz="1800" dirty="0" smtClean="0"/>
          </a:p>
          <a:p>
            <a:r>
              <a:rPr lang="en-US" sz="1800" dirty="0" smtClean="0"/>
              <a:t>►</a:t>
            </a:r>
            <a:r>
              <a:rPr lang="el-GR" sz="1800" dirty="0" smtClean="0"/>
              <a:t>Να διδάσκουμε την ανεκτικότητα, την καλοσύνη και την αποδοχή της διαφορετικότητας</a:t>
            </a:r>
            <a:endParaRPr lang="en-US" sz="1800" dirty="0" smtClean="0"/>
          </a:p>
          <a:p>
            <a:r>
              <a:rPr lang="en-US" sz="1800" dirty="0" smtClean="0"/>
              <a:t>►</a:t>
            </a:r>
            <a:r>
              <a:rPr lang="el-GR" sz="1800" dirty="0" smtClean="0"/>
              <a:t>Να είμαστε σε επαφή με τους άλλους εμπλεκόμενους</a:t>
            </a:r>
            <a:r>
              <a:rPr lang="en-US" sz="1800" dirty="0" smtClean="0"/>
              <a:t> </a:t>
            </a:r>
          </a:p>
          <a:p>
            <a:r>
              <a:rPr lang="en-US" sz="1800" dirty="0" smtClean="0"/>
              <a:t>►</a:t>
            </a:r>
            <a:r>
              <a:rPr lang="el-GR" sz="1800" dirty="0" smtClean="0"/>
              <a:t>Να συνεργαζόμαστε με όλους τους </a:t>
            </a:r>
            <a:r>
              <a:rPr lang="el-GR" sz="1800" smtClean="0"/>
              <a:t>πιθανούς </a:t>
            </a:r>
            <a:r>
              <a:rPr lang="el-GR" sz="1800" smtClean="0"/>
              <a:t>εμπλεκόμενους</a:t>
            </a:r>
            <a:endParaRPr lang="en-US" sz="1800" dirty="0" smtClean="0"/>
          </a:p>
          <a:p>
            <a:r>
              <a:rPr lang="en-US" sz="1800" dirty="0" smtClean="0"/>
              <a:t>►</a:t>
            </a:r>
            <a:r>
              <a:rPr lang="el-GR" sz="1800" dirty="0" smtClean="0"/>
              <a:t>Να συνηγορούμε υπέρ της καταπολέμησης και</a:t>
            </a:r>
            <a:r>
              <a:rPr lang="en-US" sz="1800" dirty="0" smtClean="0"/>
              <a:t> </a:t>
            </a:r>
            <a:r>
              <a:rPr lang="el-GR" sz="1800" dirty="0" smtClean="0"/>
              <a:t>καταστολής του εκφοβισμού</a:t>
            </a:r>
            <a:endParaRPr lang="en-US" sz="1800" dirty="0" smtClean="0"/>
          </a:p>
          <a:p>
            <a:r>
              <a:rPr lang="en-US" sz="1800" dirty="0" smtClean="0"/>
              <a:t>►</a:t>
            </a:r>
            <a:r>
              <a:rPr lang="el-GR" sz="1800" dirty="0" smtClean="0"/>
              <a:t>Να διακηρύξουμε παντού τα επιχειρήματα κατά του εκφοβισμού</a:t>
            </a:r>
            <a:r>
              <a:rPr lang="en-US" sz="1800" dirty="0" smtClean="0"/>
              <a:t>!</a:t>
            </a:r>
          </a:p>
          <a:p>
            <a:r>
              <a:rPr lang="en-US" sz="1800" dirty="0" smtClean="0"/>
              <a:t>►</a:t>
            </a:r>
            <a:r>
              <a:rPr lang="el-GR" sz="1800" dirty="0" smtClean="0"/>
              <a:t>Να φέρουμε ομιλητές από άλλους χώρους</a:t>
            </a:r>
            <a:endParaRPr lang="en-US" sz="1800" dirty="0" smtClean="0"/>
          </a:p>
          <a:p>
            <a:r>
              <a:rPr lang="en-US" sz="1800" dirty="0" smtClean="0"/>
              <a:t>►</a:t>
            </a:r>
            <a:r>
              <a:rPr lang="el-GR" sz="1800" dirty="0" smtClean="0"/>
              <a:t>Να</a:t>
            </a:r>
            <a:r>
              <a:rPr lang="en-US" sz="1800" dirty="0" smtClean="0"/>
              <a:t> </a:t>
            </a:r>
            <a:r>
              <a:rPr lang="el-GR" sz="1800" dirty="0" smtClean="0"/>
              <a:t>εμφυσήσουμε στους άλλους την ενεργό επιθυμία καταπολέμησης του εκφοβισμού </a:t>
            </a:r>
          </a:p>
          <a:p>
            <a:r>
              <a:rPr lang="en-US" sz="1800" dirty="0" smtClean="0"/>
              <a:t>►</a:t>
            </a:r>
            <a:r>
              <a:rPr lang="el-GR" sz="1800" dirty="0" smtClean="0"/>
              <a:t>Να ενθαρρύνουμε την ενεργό δράση και συμμετοχή στην προσπάθεια αποτροπής και καταπολέμησης του εκφοβισμού. </a:t>
            </a:r>
          </a:p>
          <a:p>
            <a:r>
              <a:rPr lang="en-US" sz="1800" dirty="0" smtClean="0"/>
              <a:t>►</a:t>
            </a:r>
            <a:r>
              <a:rPr lang="el-GR" sz="1800" dirty="0" smtClean="0"/>
              <a:t>Ενθαρρύνετε τους άλλους και ενωθείτε μαζί τους </a:t>
            </a:r>
            <a:endParaRPr lang="en-US" sz="1800" dirty="0" smtClean="0"/>
          </a:p>
          <a:p>
            <a:r>
              <a:rPr lang="en-US" sz="1800" dirty="0" smtClean="0"/>
              <a:t>►</a:t>
            </a:r>
            <a:r>
              <a:rPr lang="el-GR" sz="1800" dirty="0" smtClean="0"/>
              <a:t>Οργανώστε σχολικές εκδηλώσεις με θέμα τον εκφοβισμό</a:t>
            </a:r>
            <a:endParaRPr lang="en-US" sz="1800" dirty="0"/>
          </a:p>
        </p:txBody>
      </p:sp>
      <p:pic>
        <p:nvPicPr>
          <p:cNvPr id="6" name="Picture 2" descr="I:\Programe Internationale\2015 - Justice - ComBuS cu Sotiris - UPIT, GIE\WS2\Units developed by UPIT+GIE\stop-bullying-spelled-out-in-people.jpg"/>
          <p:cNvPicPr>
            <a:picLocks noChangeAspect="1" noChangeArrowheads="1"/>
          </p:cNvPicPr>
          <p:nvPr/>
        </p:nvPicPr>
        <p:blipFill>
          <a:blip r:embed="rId3" cstate="print"/>
          <a:srcRect/>
          <a:stretch>
            <a:fillRect/>
          </a:stretch>
        </p:blipFill>
        <p:spPr bwMode="auto">
          <a:xfrm>
            <a:off x="246977" y="3572939"/>
            <a:ext cx="5220703" cy="32258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l-GR" b="1" dirty="0" smtClean="0"/>
              <a:t>Ποιος πρέπει να το κάνει</a:t>
            </a:r>
            <a:endParaRPr lang="en-US" dirty="0"/>
          </a:p>
        </p:txBody>
      </p:sp>
      <p:sp>
        <p:nvSpPr>
          <p:cNvPr id="4" name="Content Placeholder 2"/>
          <p:cNvSpPr txBox="1">
            <a:spLocks/>
          </p:cNvSpPr>
          <p:nvPr/>
        </p:nvSpPr>
        <p:spPr>
          <a:xfrm>
            <a:off x="1181100" y="914400"/>
            <a:ext cx="9474200" cy="1524000"/>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l-GR" sz="6000" b="1" i="1"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rPr>
              <a:t>Ο ΚΑΘΕΝΑΣ ΧΩΡΙΣΤΑ</a:t>
            </a:r>
            <a:r>
              <a:rPr kumimoji="0" lang="el-GR" sz="6000" b="1" i="1" u="none" strike="noStrike" kern="1200" cap="none" spc="0" normalizeH="0" noProof="0" dirty="0" smtClean="0">
                <a:ln>
                  <a:noFill/>
                </a:ln>
                <a:solidFill>
                  <a:srgbClr val="DF145E"/>
                </a:solidFill>
                <a:effectLst/>
                <a:uLnTx/>
                <a:uFillTx/>
                <a:latin typeface="Calibri" panose="020F0502020204030204" pitchFamily="34" charset="0"/>
                <a:ea typeface="+mn-ea"/>
                <a:cs typeface="+mn-cs"/>
              </a:rPr>
              <a:t> ΚΑΙ ΟΛΟΙ ΜΑΖΙ</a:t>
            </a:r>
            <a:r>
              <a:rPr kumimoji="0" lang="en-US" sz="6000" b="1" i="1"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
        <p:nvSpPr>
          <p:cNvPr id="6" name="Content Placeholder 2"/>
          <p:cNvSpPr txBox="1">
            <a:spLocks/>
          </p:cNvSpPr>
          <p:nvPr/>
        </p:nvSpPr>
        <p:spPr>
          <a:xfrm>
            <a:off x="417098" y="2555278"/>
            <a:ext cx="11481469" cy="4030007"/>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l-GR" sz="5400" b="1" i="1" dirty="0" smtClean="0">
                <a:solidFill>
                  <a:schemeClr val="bg1">
                    <a:lumMod val="10000"/>
                  </a:schemeClr>
                </a:solidFill>
                <a:latin typeface="Calibri" panose="020F0502020204030204" pitchFamily="34" charset="0"/>
              </a:rPr>
              <a:t>Η α</a:t>
            </a:r>
            <a:r>
              <a:rPr kumimoji="0" lang="el-GR" sz="5400" b="1" i="1" u="none" strike="noStrike" kern="1200" cap="none" spc="0" normalizeH="0" baseline="0" noProof="0" dirty="0" err="1" smtClean="0">
                <a:ln>
                  <a:noFill/>
                </a:ln>
                <a:solidFill>
                  <a:schemeClr val="bg1">
                    <a:lumMod val="10000"/>
                  </a:schemeClr>
                </a:solidFill>
                <a:effectLst/>
                <a:uLnTx/>
                <a:uFillTx/>
                <a:latin typeface="Calibri" panose="020F0502020204030204" pitchFamily="34" charset="0"/>
              </a:rPr>
              <a:t>ποτελεσματική</a:t>
            </a:r>
            <a:r>
              <a:rPr kumimoji="0" lang="el-GR" sz="5400" b="1" i="1" u="none" strike="noStrike" kern="1200" cap="none" spc="0" normalizeH="0" noProof="0" dirty="0" smtClean="0">
                <a:ln>
                  <a:noFill/>
                </a:ln>
                <a:solidFill>
                  <a:schemeClr val="bg1">
                    <a:lumMod val="10000"/>
                  </a:schemeClr>
                </a:solidFill>
                <a:effectLst/>
                <a:uLnTx/>
                <a:uFillTx/>
                <a:latin typeface="Calibri" panose="020F0502020204030204" pitchFamily="34" charset="0"/>
              </a:rPr>
              <a:t> </a:t>
            </a:r>
            <a:r>
              <a:rPr kumimoji="0" lang="el-GR" sz="8800" b="1" i="1" u="none" strike="noStrike" kern="1200" cap="none" spc="0" normalizeH="0" noProof="0" dirty="0" smtClean="0">
                <a:ln>
                  <a:noFill/>
                </a:ln>
                <a:solidFill>
                  <a:schemeClr val="bg1">
                    <a:lumMod val="10000"/>
                  </a:schemeClr>
                </a:solidFill>
                <a:effectLst/>
                <a:uLnTx/>
                <a:uFillTx/>
                <a:latin typeface="Calibri" panose="020F0502020204030204" pitchFamily="34" charset="0"/>
                <a:ea typeface="+mn-ea"/>
                <a:cs typeface="+mn-cs"/>
              </a:rPr>
              <a:t>πρόληψη</a:t>
            </a:r>
            <a:r>
              <a:rPr kumimoji="0" lang="el-GR" sz="6000" b="1" i="1" u="none" strike="noStrike" kern="1200" cap="none" spc="0" normalizeH="0" noProof="0" dirty="0" smtClean="0">
                <a:ln>
                  <a:noFill/>
                </a:ln>
                <a:solidFill>
                  <a:schemeClr val="bg1">
                    <a:lumMod val="10000"/>
                  </a:schemeClr>
                </a:solidFill>
                <a:effectLst/>
                <a:uLnTx/>
                <a:uFillTx/>
                <a:latin typeface="Calibri" panose="020F0502020204030204" pitchFamily="34" charset="0"/>
                <a:ea typeface="+mn-ea"/>
                <a:cs typeface="+mn-cs"/>
              </a:rPr>
              <a:t> </a:t>
            </a:r>
            <a:r>
              <a:rPr kumimoji="0" lang="el-GR" sz="5400" b="1" i="1" u="none" strike="noStrike" kern="1200" cap="none" spc="0" normalizeH="0" noProof="0" dirty="0" smtClean="0">
                <a:ln>
                  <a:noFill/>
                </a:ln>
                <a:solidFill>
                  <a:schemeClr val="bg1">
                    <a:lumMod val="10000"/>
                  </a:schemeClr>
                </a:solidFill>
                <a:effectLst/>
                <a:uLnTx/>
                <a:uFillTx/>
                <a:latin typeface="Calibri" panose="020F0502020204030204" pitchFamily="34" charset="0"/>
                <a:ea typeface="+mn-ea"/>
                <a:cs typeface="+mn-cs"/>
              </a:rPr>
              <a:t>του εκφοβισμού εξαρτάται από την </a:t>
            </a:r>
            <a:r>
              <a:rPr kumimoji="0" lang="el-GR" sz="6000" b="1" i="1" u="none" strike="noStrike" kern="1200" cap="none" spc="0" normalizeH="0" noProof="0" dirty="0" smtClean="0">
                <a:ln>
                  <a:noFill/>
                </a:ln>
                <a:solidFill>
                  <a:srgbClr val="0070C0"/>
                </a:solidFill>
                <a:effectLst/>
                <a:uLnTx/>
                <a:uFillTx/>
                <a:latin typeface="Calibri" panose="020F0502020204030204" pitchFamily="34" charset="0"/>
                <a:ea typeface="+mn-ea"/>
                <a:cs typeface="+mn-cs"/>
              </a:rPr>
              <a:t>συνεργασία</a:t>
            </a:r>
            <a:r>
              <a:rPr kumimoji="0" lang="el-GR" sz="5400" b="1" i="1" u="none" strike="noStrike" kern="1200" cap="none" spc="0" normalizeH="0" noProof="0" dirty="0" smtClean="0">
                <a:ln>
                  <a:noFill/>
                </a:ln>
                <a:solidFill>
                  <a:schemeClr val="bg1">
                    <a:lumMod val="10000"/>
                  </a:schemeClr>
                </a:solidFill>
                <a:effectLst/>
                <a:uLnTx/>
                <a:uFillTx/>
                <a:latin typeface="Calibri" panose="020F0502020204030204" pitchFamily="34" charset="0"/>
                <a:ea typeface="+mn-ea"/>
                <a:cs typeface="+mn-cs"/>
              </a:rPr>
              <a:t> ανάμεσα στα παιδιά, τους εκπαιδευτικούς, τους γονείς, και την κοινωνία.</a:t>
            </a:r>
            <a:endParaRPr kumimoji="0" lang="en-US" sz="5400" b="1" i="1" u="none" strike="noStrike" kern="1200" cap="none" spc="0" normalizeH="0" baseline="0" noProof="0" dirty="0" smtClean="0">
              <a:ln>
                <a:noFill/>
              </a:ln>
              <a:solidFill>
                <a:schemeClr val="bg1">
                  <a:lumMod val="10000"/>
                </a:schemeClr>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l-GR" sz="2400" b="1" dirty="0" smtClean="0"/>
              <a:t>Ευχαριστώ για την προσοχή σας</a:t>
            </a:r>
            <a:r>
              <a:rPr lang="en-US" sz="2400" b="1" dirty="0" smtClean="0"/>
              <a:t>!</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TotalTime>
  <Words>253</Words>
  <Application>Microsoft Office PowerPoint</Application>
  <PresentationFormat>Widescreen</PresentationFormat>
  <Paragraphs>29</Paragraphs>
  <Slides>4</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Century Gothic</vt:lpstr>
      <vt:lpstr>CARDET Course template</vt:lpstr>
      <vt:lpstr>CARDET Course template - Cover page</vt:lpstr>
      <vt:lpstr>Συνειδητοποιώντας καλύτερα το φαινόμενο του εκφοβισμού </vt:lpstr>
      <vt:lpstr>Πώς να το κάνουμε </vt:lpstr>
      <vt:lpstr>Ποιος πρέπει να το κάνει</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User</cp:lastModifiedBy>
  <cp:revision>39</cp:revision>
  <dcterms:created xsi:type="dcterms:W3CDTF">2016-09-27T10:30:32Z</dcterms:created>
  <dcterms:modified xsi:type="dcterms:W3CDTF">2016-11-03T08:25:50Z</dcterms:modified>
</cp:coreProperties>
</file>