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9"/>
  </p:notesMasterIdLst>
  <p:handoutMasterIdLst>
    <p:handoutMasterId r:id="rId10"/>
  </p:handoutMasterIdLst>
  <p:sldIdLst>
    <p:sldId id="256" r:id="rId3"/>
    <p:sldId id="263" r:id="rId4"/>
    <p:sldId id="262" r:id="rId5"/>
    <p:sldId id="261" r:id="rId6"/>
    <p:sldId id="260" r:id="rId7"/>
    <p:sldId id="259" r:id="rId8"/>
  </p:sldIdLst>
  <p:sldSz cx="12192000" cy="6858000"/>
  <p:notesSz cx="6858000" cy="9144000"/>
  <p:custDataLst>
    <p:tags r:id="rId11"/>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3" autoAdjust="0"/>
    <p:restoredTop sz="80935" autoAdjust="0"/>
  </p:normalViewPr>
  <p:slideViewPr>
    <p:cSldViewPr snapToGrid="0">
      <p:cViewPr varScale="1">
        <p:scale>
          <a:sx n="60" d="100"/>
          <a:sy n="60" d="100"/>
        </p:scale>
        <p:origin x="1164"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3/11/2016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3/11/2016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πληροφορίες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extLst>
      <p:ext uri="{BB962C8B-B14F-4D97-AF65-F5344CB8AC3E}">
        <p14:creationId xmlns:p14="http://schemas.microsoft.com/office/powerpoint/2010/main" val="3870518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a:t>
            </a:r>
            <a:r>
              <a:rPr lang="el-GR" baseline="0" dirty="0" smtClean="0"/>
              <a:t>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p14="http://schemas.microsoft.com/office/powerpoint/2010/main" val="3032711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a:t>
            </a:r>
            <a:r>
              <a:rPr lang="el-GR" baseline="0" dirty="0" smtClean="0"/>
              <a:t>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4</a:t>
            </a:fld>
            <a:endParaRPr lang="el-GR"/>
          </a:p>
        </p:txBody>
      </p:sp>
    </p:spTree>
    <p:extLst>
      <p:ext uri="{BB962C8B-B14F-4D97-AF65-F5344CB8AC3E}">
        <p14:creationId xmlns:p14="http://schemas.microsoft.com/office/powerpoint/2010/main" val="1915996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5</a:t>
            </a:fld>
            <a:endParaRPr lang="el-GR"/>
          </a:p>
        </p:txBody>
      </p:sp>
    </p:spTree>
    <p:extLst>
      <p:ext uri="{BB962C8B-B14F-4D97-AF65-F5344CB8AC3E}">
        <p14:creationId xmlns:p14="http://schemas.microsoft.com/office/powerpoint/2010/main" val="2104360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6</a:t>
            </a:fld>
            <a:endParaRPr lang="el-GR"/>
          </a:p>
        </p:txBody>
      </p:sp>
    </p:spTree>
    <p:extLst>
      <p:ext uri="{BB962C8B-B14F-4D97-AF65-F5344CB8AC3E}">
        <p14:creationId xmlns:p14="http://schemas.microsoft.com/office/powerpoint/2010/main" val="3789326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3/11/2016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l-GR" sz="4800" b="1" dirty="0" smtClean="0"/>
              <a:t>Ανάγκη συνεργασίας μεταξύ</a:t>
            </a:r>
            <a:r>
              <a:rPr lang="en-GB" sz="4800" b="1" dirty="0" smtClean="0"/>
              <a:t/>
            </a:r>
            <a:br>
              <a:rPr lang="en-GB" sz="4800" b="1" dirty="0" smtClean="0"/>
            </a:br>
            <a:r>
              <a:rPr lang="el-GR" sz="4800" b="1" dirty="0" smtClean="0"/>
              <a:t>όλων των </a:t>
            </a:r>
            <a:r>
              <a:rPr lang="el-GR" sz="4800" b="1" dirty="0" smtClean="0"/>
              <a:t>φορέων που </a:t>
            </a:r>
            <a:r>
              <a:rPr lang="el-GR" sz="4800" b="1" dirty="0" smtClean="0"/>
              <a:t>εμπλέκονται στον εκφοβισμό</a:t>
            </a:r>
            <a:endParaRPr lang="el-GR" dirty="0"/>
          </a:p>
        </p:txBody>
      </p:sp>
    </p:spTree>
    <p:extLst>
      <p:ext uri="{BB962C8B-B14F-4D97-AF65-F5344CB8AC3E}">
        <p14:creationId xmlns:p14="http://schemas.microsoft.com/office/powerpoint/2010/main" val="65372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l-GR" b="1" dirty="0" smtClean="0"/>
              <a:t>Το πρόβλημα</a:t>
            </a:r>
            <a:r>
              <a:rPr lang="en-US" b="1" dirty="0" smtClean="0"/>
              <a:t>: </a:t>
            </a:r>
            <a:r>
              <a:rPr lang="el-GR" b="1" dirty="0" smtClean="0"/>
              <a:t>ο εκφοβισμός στις μέρες μας</a:t>
            </a:r>
            <a:endParaRPr lang="en-US" dirty="0"/>
          </a:p>
        </p:txBody>
      </p:sp>
      <p:sp>
        <p:nvSpPr>
          <p:cNvPr id="4" name="Content Placeholder 2"/>
          <p:cNvSpPr txBox="1">
            <a:spLocks/>
          </p:cNvSpPr>
          <p:nvPr/>
        </p:nvSpPr>
        <p:spPr>
          <a:xfrm>
            <a:off x="0" y="876301"/>
            <a:ext cx="5976000" cy="5714999"/>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200" b="0" i="0" u="none" strike="noStrike" kern="1200" cap="none" spc="0" normalizeH="0" baseline="0" noProof="0" dirty="0" smtClean="0">
                <a:ln>
                  <a:noFill/>
                </a:ln>
                <a:solidFill>
                  <a:schemeClr val="tx1"/>
                </a:solidFill>
                <a:effectLst/>
                <a:uLnTx/>
                <a:uFillTx/>
                <a:latin typeface="Calibri" panose="020F0502020204030204" pitchFamily="34" charset="0"/>
              </a:rPr>
              <a:t>Ο</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rPr>
              <a:t> εκφοβισμός υπήρχε και αποτελούσε στοιχείο του σχολικού περιβάλλοντος από πολύ παλιά.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rPr>
              <a:t>►</a:t>
            </a:r>
            <a:r>
              <a:rPr lang="el-GR" sz="2200" dirty="0" smtClean="0">
                <a:latin typeface="Calibri" panose="020F0502020204030204" pitchFamily="34" charset="0"/>
              </a:rPr>
              <a:t>Όπως αναφέρεται σε εκθέσεις, μελέτες και έρευνες, το φαινόμενο του εκφοβισμού πήρε μεγάλες διαστάσεις τα τελευταία χρόνια</a:t>
            </a:r>
            <a:r>
              <a:rPr lang="en-US" sz="2200" dirty="0" smtClean="0">
                <a:latin typeface="Calibri" panose="020F0502020204030204" pitchFamily="34" charset="0"/>
              </a:rPr>
              <a:t>, </a:t>
            </a:r>
            <a:r>
              <a:rPr lang="el-GR" sz="2200" dirty="0" smtClean="0">
                <a:latin typeface="Calibri" panose="020F0502020204030204" pitchFamily="34" charset="0"/>
              </a:rPr>
              <a:t>και η τάση είναι να επεκτείνεται ολοένα και περισσότερο</a:t>
            </a: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200" b="0" i="0" u="none" strike="noStrike" kern="1200" cap="none" spc="0" normalizeH="0" baseline="0" noProof="0" dirty="0" smtClean="0">
                <a:ln>
                  <a:noFill/>
                </a:ln>
                <a:solidFill>
                  <a:schemeClr val="tx1"/>
                </a:solidFill>
                <a:effectLst/>
                <a:uLnTx/>
                <a:uFillTx/>
                <a:latin typeface="Calibri" panose="020F0502020204030204" pitchFamily="34" charset="0"/>
              </a:rPr>
              <a:t>Ο</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rPr>
              <a:t> εκφοβισμός μπορεί να συμβεί παντού</a:t>
            </a: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200" b="0" i="0" u="none" strike="noStrike" kern="1200" cap="none" spc="0" normalizeH="0" baseline="0" noProof="0" dirty="0" smtClean="0">
                <a:ln>
                  <a:noFill/>
                </a:ln>
                <a:solidFill>
                  <a:schemeClr val="tx1"/>
                </a:solidFill>
                <a:effectLst/>
                <a:uLnTx/>
                <a:uFillTx/>
                <a:latin typeface="Calibri" panose="020F0502020204030204" pitchFamily="34" charset="0"/>
              </a:rPr>
              <a:t>στις σχολικές αίθουσες, στους διαδρόμους, στις τουαλέτες, στη βιβλιοθήκη, στα εργαστήρια,</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rPr>
              <a:t> στο κυλικείο, στην αυλή του σχολείου </a:t>
            </a:r>
            <a:r>
              <a:rPr kumimoji="0" lang="el-GR" sz="2200" b="0" i="0" u="none" strike="noStrike" kern="1200" cap="none" spc="0" normalizeH="0" noProof="0" dirty="0" err="1" smtClean="0">
                <a:ln>
                  <a:noFill/>
                </a:ln>
                <a:solidFill>
                  <a:schemeClr val="tx1"/>
                </a:solidFill>
                <a:effectLst/>
                <a:uLnTx/>
                <a:uFillTx/>
                <a:latin typeface="Calibri" panose="020F0502020204030204" pitchFamily="34" charset="0"/>
              </a:rPr>
              <a:t>κ.λ.π</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rPr>
              <a:t>. </a:t>
            </a: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l-GR" sz="2000" b="1" i="1" u="none" strike="noStrike" kern="1200" cap="none" spc="0" normalizeH="0" baseline="0" noProof="0" dirty="0" smtClean="0">
              <a:ln>
                <a:noFill/>
              </a:ln>
              <a:solidFill>
                <a:srgbClr val="DF145E"/>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1" i="1" u="none" strike="noStrike" kern="1200" cap="none" spc="0" normalizeH="0" baseline="0" noProof="0" dirty="0" smtClean="0">
                <a:ln>
                  <a:noFill/>
                </a:ln>
                <a:solidFill>
                  <a:srgbClr val="DF145E"/>
                </a:solidFill>
                <a:effectLst/>
                <a:uLnTx/>
                <a:uFillTx/>
                <a:latin typeface="Calibri" panose="020F0502020204030204" pitchFamily="34" charset="0"/>
              </a:rPr>
              <a:t>“</a:t>
            </a:r>
            <a:r>
              <a:rPr lang="el-GR" sz="2200" b="1" i="1" dirty="0" smtClean="0">
                <a:solidFill>
                  <a:srgbClr val="DF145E"/>
                </a:solidFill>
                <a:latin typeface="Calibri" panose="020F0502020204030204" pitchFamily="34" charset="0"/>
              </a:rPr>
              <a:t>Ο εκφοβισμός είναι μια συμπεριφορά που μαθαίνουμε και ΜΠΟΡΟΥΜΕ να την ξεμάθουμε</a:t>
            </a:r>
            <a:r>
              <a:rPr kumimoji="0" lang="en-US" sz="2200" b="1" i="1" u="none" strike="noStrike" kern="1200" cap="none" spc="0" normalizeH="0" baseline="0" noProof="0" dirty="0" smtClean="0">
                <a:ln>
                  <a:noFill/>
                </a:ln>
                <a:solidFill>
                  <a:srgbClr val="DF145E"/>
                </a:solidFill>
                <a:effectLst/>
                <a:uLnTx/>
                <a:uFillTx/>
                <a:latin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00" b="1" i="1" u="none" strike="noStrike" kern="1200" cap="none" spc="0" normalizeH="0" baseline="0" noProof="0" dirty="0" smtClean="0">
              <a:ln>
                <a:noFill/>
              </a:ln>
              <a:solidFill>
                <a:srgbClr val="1F4E83"/>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800" b="1" i="1" u="none" strike="noStrike" kern="1200" cap="none" spc="0" normalizeH="0" baseline="0" noProof="0" dirty="0" smtClean="0">
                <a:ln>
                  <a:noFill/>
                </a:ln>
                <a:solidFill>
                  <a:srgbClr val="1F4E83"/>
                </a:solidFill>
                <a:effectLst/>
                <a:uLnTx/>
                <a:uFillTx/>
                <a:latin typeface="Calibri" panose="020F0502020204030204" pitchFamily="34" charset="0"/>
              </a:rPr>
              <a:t>“</a:t>
            </a:r>
            <a:r>
              <a:rPr kumimoji="0" lang="el-GR" sz="2800" b="1" i="1" u="none" strike="noStrike" kern="1200" cap="none" spc="0" normalizeH="0" baseline="0" noProof="0" dirty="0" smtClean="0">
                <a:ln>
                  <a:noFill/>
                </a:ln>
                <a:solidFill>
                  <a:srgbClr val="1F4E83"/>
                </a:solidFill>
                <a:effectLst/>
                <a:uLnTx/>
                <a:uFillTx/>
                <a:latin typeface="Calibri" panose="020F0502020204030204" pitchFamily="34" charset="0"/>
              </a:rPr>
              <a:t>Ο εκφοβισμός δεν είναι ποτέ</a:t>
            </a:r>
            <a:r>
              <a:rPr kumimoji="0" lang="el-GR" sz="2800" b="1" i="1" u="none" strike="noStrike" kern="1200" cap="none" spc="0" normalizeH="0" noProof="0" dirty="0" smtClean="0">
                <a:ln>
                  <a:noFill/>
                </a:ln>
                <a:solidFill>
                  <a:srgbClr val="1F4E83"/>
                </a:solidFill>
                <a:effectLst/>
                <a:uLnTx/>
                <a:uFillTx/>
                <a:latin typeface="Calibri" panose="020F0502020204030204" pitchFamily="34" charset="0"/>
              </a:rPr>
              <a:t> </a:t>
            </a:r>
            <a:r>
              <a:rPr lang="el-GR" sz="2800" b="1" i="1" noProof="0" dirty="0" smtClean="0">
                <a:solidFill>
                  <a:srgbClr val="1F4E83"/>
                </a:solidFill>
                <a:latin typeface="Calibri" panose="020F0502020204030204" pitchFamily="34" charset="0"/>
              </a:rPr>
              <a:t>κ</a:t>
            </a:r>
            <a:r>
              <a:rPr kumimoji="0" lang="el-GR" sz="2800" b="1" i="1" u="none" strike="noStrike" kern="1200" cap="none" spc="0" normalizeH="0" noProof="0" dirty="0" smtClean="0">
                <a:ln>
                  <a:noFill/>
                </a:ln>
                <a:solidFill>
                  <a:srgbClr val="1F4E83"/>
                </a:solidFill>
                <a:effectLst/>
                <a:uLnTx/>
                <a:uFillTx/>
                <a:latin typeface="Calibri" panose="020F0502020204030204" pitchFamily="34" charset="0"/>
              </a:rPr>
              <a:t>αλός</a:t>
            </a:r>
            <a:r>
              <a:rPr kumimoji="0" lang="en-US" sz="2800" b="1" i="1" u="none" strike="noStrike" kern="1200" cap="none" spc="0" normalizeH="0" baseline="0" noProof="0" dirty="0" smtClean="0">
                <a:ln>
                  <a:noFill/>
                </a:ln>
                <a:solidFill>
                  <a:srgbClr val="1F4E83"/>
                </a:solidFill>
                <a:effectLst/>
                <a:uLnTx/>
                <a:uFillTx/>
                <a:latin typeface="Calibri" panose="020F0502020204030204" pitchFamily="34" charset="0"/>
              </a:rPr>
              <a:t>!”</a:t>
            </a:r>
          </a:p>
        </p:txBody>
      </p:sp>
      <p:sp>
        <p:nvSpPr>
          <p:cNvPr id="5" name="Content Placeholder 4"/>
          <p:cNvSpPr txBox="1">
            <a:spLocks/>
          </p:cNvSpPr>
          <p:nvPr/>
        </p:nvSpPr>
        <p:spPr>
          <a:xfrm>
            <a:off x="6216000" y="3619501"/>
            <a:ext cx="5976000" cy="29718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lang="el-GR" sz="2200" dirty="0" smtClean="0">
                <a:latin typeface="Calibri" panose="020F0502020204030204" pitchFamily="34" charset="0"/>
              </a:rPr>
              <a:t>Στον</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εκφοβισμό εμπλέκονται και επηρεάζονται πολλές κατηγορίες ανθρώπων </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(εκπαιδευτικοί, </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γονείς, θεατές)</a:t>
            </a: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όχι μόνο οι θύτες και τα θύματα</a:t>
            </a: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Εκτός</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του ότι ο αριθμός των μαθητών που έχουν υποστεί εκφοβισμό είναι μεγάλος, πολλοί είναι εκείνοι που δεν αναφέρουν ότι έχουν κακοποιηθεί</a:t>
            </a: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Ο</a:t>
            </a:r>
            <a:r>
              <a:rPr kumimoji="0" lang="el-GR" sz="22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εκφοβισμός είναι ένα σοβαρό ζήτημα με βραχυπρόθεσμες και μακροπρόθεσμες συνέπειες τόσο για το θύμα όσο και για τον θύτη. </a:t>
            </a: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pic>
        <p:nvPicPr>
          <p:cNvPr id="6" name="Picture 2" descr="I:\Programe Internationale\2015 - Justice - ComBuS cu Sotiris - UPIT, GIE\WS2\Units developed by UPIT+GIE\Preventing-Bullying-Logo.png"/>
          <p:cNvPicPr>
            <a:picLocks noChangeAspect="1" noChangeArrowheads="1"/>
          </p:cNvPicPr>
          <p:nvPr/>
        </p:nvPicPr>
        <p:blipFill>
          <a:blip r:embed="rId3" cstate="print"/>
          <a:srcRect/>
          <a:stretch>
            <a:fillRect/>
          </a:stretch>
        </p:blipFill>
        <p:spPr bwMode="auto">
          <a:xfrm>
            <a:off x="6962775" y="1041400"/>
            <a:ext cx="4286250" cy="24384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l-GR" b="1" dirty="0" smtClean="0"/>
              <a:t>Γιατί να συνεργασθούμε </a:t>
            </a:r>
            <a:r>
              <a:rPr lang="en-US" b="1" dirty="0" smtClean="0"/>
              <a:t>(</a:t>
            </a:r>
            <a:r>
              <a:rPr lang="el-GR" b="1" dirty="0" smtClean="0">
                <a:solidFill>
                  <a:srgbClr val="DF145E"/>
                </a:solidFill>
              </a:rPr>
              <a:t>ανάγκη</a:t>
            </a:r>
            <a:r>
              <a:rPr lang="en-US" b="1" dirty="0" smtClean="0"/>
              <a:t>)</a:t>
            </a:r>
            <a:endParaRPr lang="en-US" dirty="0"/>
          </a:p>
        </p:txBody>
      </p:sp>
      <p:sp>
        <p:nvSpPr>
          <p:cNvPr id="4" name="Content Placeholder 2"/>
          <p:cNvSpPr txBox="1">
            <a:spLocks/>
          </p:cNvSpPr>
          <p:nvPr/>
        </p:nvSpPr>
        <p:spPr>
          <a:xfrm>
            <a:off x="0" y="876301"/>
            <a:ext cx="5976000" cy="4979067"/>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Ο εκφοβισμός παραμένει ένα από τα μεγαλύτερα προβλήματα των σχολείων και η αντιμετώπισή του προϋποθέτει </a:t>
            </a:r>
            <a:r>
              <a:rPr lang="el-GR" sz="2000" dirty="0" smtClean="0">
                <a:latin typeface="Calibri" panose="020F0502020204030204" pitchFamily="34" charset="0"/>
              </a:rPr>
              <a:t>κοινές και συντονισμένες προσπάθειες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Ο διαδικτυακός εκφοβισμός έχει γίνει πιο επιθετικός και </a:t>
            </a:r>
            <a:r>
              <a:rPr lang="el-GR" sz="2000" dirty="0" smtClean="0">
                <a:latin typeface="Calibri" panose="020F0502020204030204" pitchFamily="34" charset="0"/>
              </a:rPr>
              <a:t>γι’ αυτό επιβάλλεται η ειδική και εμπεριστατωμένη αντίδρασή μας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lang="el-GR" sz="2000" dirty="0" smtClean="0">
                <a:latin typeface="Calibri" panose="020F0502020204030204" pitchFamily="34" charset="0"/>
              </a:rPr>
              <a:t>Όπως καταγγέλλεται επισήμως, όλα τα είδη του εκφοβισμού έχουν συμβάλει στην αύξηση του ποσοστού των αυτοκτονιών μεταξύ των μαθητών</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lang="el-GR" sz="2000" dirty="0" smtClean="0">
                <a:latin typeface="Calibri" panose="020F0502020204030204" pitchFamily="34" charset="0"/>
              </a:rPr>
              <a:t>Τα πλέον ευαίσθητα παιδιά είναι και τα πλέον ευάλωτα και πρέπει να τους παρέχεται η κατάλληλη στήριξη</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Η στήριξη αυτή μπορεί να παρέχεται μόνο από πρόσωπα </a:t>
            </a:r>
            <a:r>
              <a:rPr lang="el-GR" sz="2000" dirty="0" smtClean="0">
                <a:latin typeface="Calibri" panose="020F0502020204030204" pitchFamily="34" charset="0"/>
              </a:rPr>
              <a:t>που διαθέτουν</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 τις απαραίτητες δεξιότητες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(καλά εκπαιδευμένα)!</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l-GR" sz="2000" b="1" dirty="0" smtClean="0">
                <a:solidFill>
                  <a:srgbClr val="DF145E"/>
                </a:solidFill>
                <a:latin typeface="Calibri" panose="020F0502020204030204" pitchFamily="34" charset="0"/>
              </a:rPr>
              <a:t>«</a:t>
            </a:r>
            <a:r>
              <a:rPr kumimoji="0" lang="el-GR" sz="2000" b="1" i="0" u="none" strike="noStrike" kern="1200" cap="none" spc="0" normalizeH="0" baseline="0" noProof="0" dirty="0" smtClean="0">
                <a:ln>
                  <a:noFill/>
                </a:ln>
                <a:solidFill>
                  <a:srgbClr val="DF145E"/>
                </a:solidFill>
                <a:effectLst/>
                <a:uLnTx/>
                <a:uFillTx/>
                <a:latin typeface="Calibri" panose="020F0502020204030204" pitchFamily="34" charset="0"/>
              </a:rPr>
              <a:t>Πάρτε τον εκφοβισμό στα σοβαρά και ας εργασθούμε</a:t>
            </a:r>
            <a:r>
              <a:rPr kumimoji="0" lang="el-GR" sz="2000" b="1" i="0" u="none" strike="noStrike" kern="1200" cap="none" spc="0" normalizeH="0" noProof="0" dirty="0" smtClean="0">
                <a:ln>
                  <a:noFill/>
                </a:ln>
                <a:solidFill>
                  <a:srgbClr val="DF145E"/>
                </a:solidFill>
                <a:effectLst/>
                <a:uLnTx/>
                <a:uFillTx/>
                <a:latin typeface="Calibri" panose="020F0502020204030204" pitchFamily="34" charset="0"/>
              </a:rPr>
              <a:t> μαζί για να διαμορφωθεί ένα ασφαλές και θετικό σχολικό περιβάλλον</a:t>
            </a:r>
            <a:r>
              <a:rPr lang="el-GR" sz="2000" b="1" dirty="0" smtClean="0">
                <a:solidFill>
                  <a:srgbClr val="DF145E"/>
                </a:solidFill>
                <a:latin typeface="Calibri" panose="020F0502020204030204" pitchFamily="34" charset="0"/>
              </a:rPr>
              <a:t>»</a:t>
            </a:r>
            <a:endParaRPr kumimoji="0" lang="en-US" sz="2000" b="1" i="0" u="none" strike="noStrike" kern="1200" cap="none" spc="0" normalizeH="0" baseline="0" noProof="0" dirty="0" smtClean="0">
              <a:ln>
                <a:noFill/>
              </a:ln>
              <a:solidFill>
                <a:srgbClr val="DF145E"/>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Calibri" panose="020F0502020204030204" pitchFamily="34" charset="0"/>
            </a:endParaRPr>
          </a:p>
        </p:txBody>
      </p:sp>
      <p:sp>
        <p:nvSpPr>
          <p:cNvPr id="5" name="Content Placeholder 4"/>
          <p:cNvSpPr txBox="1">
            <a:spLocks/>
          </p:cNvSpPr>
          <p:nvPr/>
        </p:nvSpPr>
        <p:spPr>
          <a:xfrm>
            <a:off x="6216000" y="3263902"/>
            <a:ext cx="5976000" cy="31369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Η εκπαίδευση, </a:t>
            </a:r>
            <a:r>
              <a:rPr kumimoji="0" lang="el-GR" sz="2000" b="0" i="0" u="none" strike="noStrike" kern="1200" cap="none" spc="0" normalizeH="0" baseline="0" noProof="0" dirty="0" err="1" smtClean="0">
                <a:ln>
                  <a:noFill/>
                </a:ln>
                <a:solidFill>
                  <a:schemeClr val="tx1"/>
                </a:solidFill>
                <a:effectLst/>
                <a:uLnTx/>
                <a:uFillTx/>
                <a:latin typeface="Calibri" panose="020F0502020204030204" pitchFamily="34" charset="0"/>
              </a:rPr>
              <a:t>όπω</a:t>
            </a:r>
            <a:r>
              <a:rPr lang="el-GR" sz="2000" dirty="0" smtClean="0">
                <a:latin typeface="Calibri" panose="020F0502020204030204" pitchFamily="34" charset="0"/>
              </a:rPr>
              <a:t>ς και η συνειδητοποίηση και η αποτροπή, μπορεί να </a:t>
            </a:r>
            <a:r>
              <a:rPr lang="el-GR" sz="2000" dirty="0" err="1" smtClean="0">
                <a:latin typeface="Calibri" panose="020F0502020204030204" pitchFamily="34" charset="0"/>
              </a:rPr>
              <a:t>συντελεσθεί</a:t>
            </a:r>
            <a:r>
              <a:rPr lang="el-GR" sz="2000" dirty="0" smtClean="0">
                <a:latin typeface="Calibri" panose="020F0502020204030204" pitchFamily="34" charset="0"/>
              </a:rPr>
              <a:t> αποτελεσματικά μέσω κοινών προσπαθειών</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Ο εκφοβισμός είναι τόσο πολύπλοκο φαινόμενο που δεν μπορεί να αντιμετωπισθεί μόνο από ένα άτομο</a:t>
            </a:r>
            <a:r>
              <a:rPr kumimoji="0" lang="en-GB"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Η λέξη-κλειδί</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είναι</a:t>
            </a:r>
            <a:r>
              <a:rPr kumimoji="0" lang="en-GB"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err="1" smtClean="0">
                <a:ln>
                  <a:noFill/>
                </a:ln>
                <a:solidFill>
                  <a:schemeClr val="tx1"/>
                </a:solidFill>
                <a:effectLst/>
                <a:uLnTx/>
                <a:uFillTx/>
                <a:latin typeface="Calibri" panose="020F0502020204030204" pitchFamily="34" charset="0"/>
              </a:rPr>
              <a:t>συνεργασ</a:t>
            </a:r>
            <a:r>
              <a:rPr lang="el-GR" sz="2000" dirty="0" smtClean="0">
                <a:latin typeface="Calibri" panose="020F0502020204030204" pitchFamily="34" charset="0"/>
              </a:rPr>
              <a:t>ία</a:t>
            </a:r>
            <a:r>
              <a:rPr kumimoji="0" lang="en-GB"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Διαφορετικές κατηγορίες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a:t>
            </a:r>
            <a:r>
              <a:rPr lang="el-GR" sz="2000" dirty="0" smtClean="0">
                <a:latin typeface="Calibri" panose="020F0502020204030204" pitchFamily="34" charset="0"/>
              </a:rPr>
              <a:t>ατόμων / φορέων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συμβάλλουν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με διαφορετικούς τρόπους και γνώσεις στην αντιμετώπιση του προβλήματος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endParaRPr kumimoji="0" lang="en-GB"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lang="el-GR" sz="2000" dirty="0" smtClean="0">
                <a:latin typeface="Calibri" panose="020F0502020204030204" pitchFamily="34" charset="0"/>
              </a:rPr>
              <a:t>Πρέπει να μοιραζόμαστε τις καλές πρακτικές και αυτό είναι εφικτό μόνο μέσω της συνεργασίας! </a:t>
            </a:r>
            <a:endParaRPr kumimoji="0" lang="en-US" sz="2000" b="1" i="0" u="none" strike="noStrike" kern="1200" cap="none" spc="0" normalizeH="0" baseline="0" noProof="0" dirty="0" smtClean="0">
              <a:ln>
                <a:noFill/>
              </a:ln>
              <a:solidFill>
                <a:schemeClr val="tx1"/>
              </a:solidFill>
              <a:effectLst/>
              <a:uLnTx/>
              <a:uFillTx/>
              <a:latin typeface="Calibri" panose="020F0502020204030204" pitchFamily="34" charset="0"/>
            </a:endParaRPr>
          </a:p>
        </p:txBody>
      </p:sp>
      <p:pic>
        <p:nvPicPr>
          <p:cNvPr id="6" name="Picture 2" descr="I:\Programe Internationale\2015 - Justice - ComBuS cu Sotiris - UPIT, GIE\WS2\Units developed by UPIT+GIE\Prevention together.jpg"/>
          <p:cNvPicPr>
            <a:picLocks noChangeAspect="1" noChangeArrowheads="1"/>
          </p:cNvPicPr>
          <p:nvPr/>
        </p:nvPicPr>
        <p:blipFill>
          <a:blip r:embed="rId3" cstate="print"/>
          <a:srcRect/>
          <a:stretch>
            <a:fillRect/>
          </a:stretch>
        </p:blipFill>
        <p:spPr bwMode="auto">
          <a:xfrm>
            <a:off x="7494216" y="922338"/>
            <a:ext cx="3051547" cy="239837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l-GR" b="1" dirty="0" smtClean="0"/>
              <a:t>Γιατί να συνεργασθούμε </a:t>
            </a:r>
            <a:r>
              <a:rPr lang="en-US" b="1" dirty="0" smtClean="0"/>
              <a:t>(</a:t>
            </a:r>
            <a:r>
              <a:rPr lang="el-GR" b="1" dirty="0" smtClean="0">
                <a:solidFill>
                  <a:srgbClr val="DF145E"/>
                </a:solidFill>
              </a:rPr>
              <a:t>σημασία</a:t>
            </a:r>
            <a:r>
              <a:rPr lang="en-US" b="1" dirty="0" smtClean="0"/>
              <a:t>)</a:t>
            </a:r>
            <a:endParaRPr lang="en-US" dirty="0"/>
          </a:p>
        </p:txBody>
      </p:sp>
      <p:pic>
        <p:nvPicPr>
          <p:cNvPr id="4" name="Picture 3" descr="I:\Programe Internationale\2015 - Justice - ComBuS cu Sotiris - UPIT, GIE\WS2\Units developed by UPIT+GIE\bullyfree-badge.jpg"/>
          <p:cNvPicPr>
            <a:picLocks noChangeAspect="1" noChangeArrowheads="1"/>
          </p:cNvPicPr>
          <p:nvPr/>
        </p:nvPicPr>
        <p:blipFill>
          <a:blip r:embed="rId3" cstate="print"/>
          <a:srcRect/>
          <a:stretch>
            <a:fillRect/>
          </a:stretch>
        </p:blipFill>
        <p:spPr bwMode="auto">
          <a:xfrm>
            <a:off x="0" y="844550"/>
            <a:ext cx="2584450" cy="2584450"/>
          </a:xfrm>
          <a:prstGeom prst="rect">
            <a:avLst/>
          </a:prstGeom>
          <a:noFill/>
        </p:spPr>
      </p:pic>
      <p:pic>
        <p:nvPicPr>
          <p:cNvPr id="7" name="Picture 4" descr="I:\Programe Internationale\2015 - Justice - ComBuS cu Sotiris - UPIT, GIE\WS2\Units developed by UPIT+GIE\slide_1.jpg"/>
          <p:cNvPicPr>
            <a:picLocks noChangeAspect="1" noChangeArrowheads="1"/>
          </p:cNvPicPr>
          <p:nvPr/>
        </p:nvPicPr>
        <p:blipFill>
          <a:blip r:embed="rId4" cstate="print"/>
          <a:srcRect/>
          <a:stretch>
            <a:fillRect/>
          </a:stretch>
        </p:blipFill>
        <p:spPr bwMode="auto">
          <a:xfrm>
            <a:off x="699261" y="3329978"/>
            <a:ext cx="4648200" cy="3486150"/>
          </a:xfrm>
          <a:prstGeom prst="rect">
            <a:avLst/>
          </a:prstGeom>
          <a:noFill/>
        </p:spPr>
      </p:pic>
      <p:sp>
        <p:nvSpPr>
          <p:cNvPr id="8" name="Content Placeholder 4"/>
          <p:cNvSpPr txBox="1">
            <a:spLocks/>
          </p:cNvSpPr>
          <p:nvPr/>
        </p:nvSpPr>
        <p:spPr>
          <a:xfrm>
            <a:off x="6204711" y="889000"/>
            <a:ext cx="5976000" cy="5869585"/>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2000" b="1" i="0" u="none" strike="noStrike" kern="1200" cap="none" spc="0" normalizeH="0" baseline="0" noProof="0" dirty="0" smtClean="0">
                <a:ln>
                  <a:noFill/>
                </a:ln>
                <a:solidFill>
                  <a:schemeClr val="tx1"/>
                </a:solidFill>
                <a:effectLst/>
                <a:uLnTx/>
                <a:uFillTx/>
                <a:latin typeface="Calibri" panose="020F0502020204030204" pitchFamily="34" charset="0"/>
              </a:rPr>
              <a:t>Γιατί η συνεργασία κατά του εκφοβισμού</a:t>
            </a:r>
            <a:r>
              <a:rPr kumimoji="0" lang="en-US" sz="2000" b="1"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Βελτιώνει το σχολικό περιβάλλον</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Αποθαρρύνει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τους θύτες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Ενθαρρύνει τους </a:t>
            </a:r>
            <a:r>
              <a:rPr kumimoji="0" lang="el-GR" sz="2000" b="0" i="0" u="none" strike="noStrike" kern="1200" cap="none" spc="0" normalizeH="0" baseline="0" noProof="0" dirty="0" err="1" smtClean="0">
                <a:ln>
                  <a:noFill/>
                </a:ln>
                <a:solidFill>
                  <a:schemeClr val="tx1"/>
                </a:solidFill>
                <a:effectLst/>
                <a:uLnTx/>
                <a:uFillTx/>
                <a:latin typeface="Calibri" panose="020F0502020204030204" pitchFamily="34" charset="0"/>
              </a:rPr>
              <a:t>μαθητ</a:t>
            </a:r>
            <a:r>
              <a:rPr lang="el-GR" sz="2000" dirty="0" err="1" smtClean="0">
                <a:latin typeface="Calibri" panose="020F0502020204030204" pitchFamily="34" charset="0"/>
              </a:rPr>
              <a:t>ές</a:t>
            </a:r>
            <a:r>
              <a:rPr lang="el-GR" sz="2000" dirty="0" smtClean="0">
                <a:latin typeface="Calibri" panose="020F0502020204030204" pitchFamily="34" charset="0"/>
              </a:rPr>
              <a:t>, τους γονείς, τους </a:t>
            </a:r>
            <a:r>
              <a:rPr lang="el-GR" sz="2000" dirty="0" smtClean="0">
                <a:latin typeface="Calibri" panose="020F0502020204030204" pitchFamily="34" charset="0"/>
              </a:rPr>
              <a:t>εκπαιδευτικούς και </a:t>
            </a:r>
            <a:r>
              <a:rPr lang="el-GR" sz="2000" dirty="0" smtClean="0">
                <a:latin typeface="Calibri" panose="020F0502020204030204" pitchFamily="34" charset="0"/>
              </a:rPr>
              <a:t>τους θεατές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lang="el-GR" sz="2000" dirty="0" smtClean="0">
                <a:latin typeface="Calibri" panose="020F0502020204030204" pitchFamily="34" charset="0"/>
              </a:rPr>
              <a:t>Συμβάλλει στην καλύτερη συνειδητοποίηση του κινδύνου και των συνεπειών του εκφοβισμού</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Εκπαιδεύει</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lang="el-GR" sz="2000" dirty="0" smtClean="0">
                <a:latin typeface="Calibri" panose="020F0502020204030204" pitchFamily="34" charset="0"/>
              </a:rPr>
              <a:t>διευκολύνει την απόκτηση δεξιοτήτων και διαπλάθει θετικά τον χαρακτήρα/προσωπικότητα</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Υποστηρίζει όσους μαθητές (πιθανούς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θύτες και θύματα) δυσκολεύονται να συνέλθουν και/ή να αποφύγουν να εμπλακούν σε εκφοβιστικές συμπεριφορές!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Διαμορφώνει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ένα ασφαλέστερο σχολείο και ένα θετικότερο εκπαιδευτικό περιβάλλον!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1" i="1" u="none" strike="noStrike" kern="1200" cap="none" spc="0" normalizeH="0" baseline="0" noProof="0" dirty="0" smtClean="0">
                <a:ln>
                  <a:noFill/>
                </a:ln>
                <a:solidFill>
                  <a:srgbClr val="DF145E"/>
                </a:solidFill>
                <a:effectLst/>
                <a:uLnTx/>
                <a:uFillTx/>
                <a:latin typeface="Calibri" panose="020F0502020204030204" pitchFamily="34" charset="0"/>
              </a:rPr>
              <a:t>“</a:t>
            </a:r>
            <a:r>
              <a:rPr kumimoji="0" lang="el-GR" sz="2000" b="1" i="1" u="none" strike="noStrike" kern="1200" cap="none" spc="0" normalizeH="0" baseline="0" noProof="0" dirty="0" smtClean="0">
                <a:ln>
                  <a:noFill/>
                </a:ln>
                <a:solidFill>
                  <a:srgbClr val="DF145E"/>
                </a:solidFill>
                <a:effectLst/>
                <a:uLnTx/>
                <a:uFillTx/>
                <a:latin typeface="Calibri" panose="020F0502020204030204" pitchFamily="34" charset="0"/>
              </a:rPr>
              <a:t>Η συνάντηση είναι η αρχή· η συμπόρευση είναι πρόοδος· η συνεργασία</a:t>
            </a:r>
            <a:r>
              <a:rPr kumimoji="0" lang="el-GR" sz="2000" b="1" i="1" u="none" strike="noStrike" kern="1200" cap="none" spc="0" normalizeH="0" noProof="0" dirty="0" smtClean="0">
                <a:ln>
                  <a:noFill/>
                </a:ln>
                <a:solidFill>
                  <a:srgbClr val="DF145E"/>
                </a:solidFill>
                <a:effectLst/>
                <a:uLnTx/>
                <a:uFillTx/>
                <a:latin typeface="Calibri" panose="020F0502020204030204" pitchFamily="34" charset="0"/>
              </a:rPr>
              <a:t> είναι επιτυχία</a:t>
            </a:r>
            <a:r>
              <a:rPr kumimoji="0" lang="en-US" sz="2000" b="1" i="1" u="none" strike="noStrike" kern="1200" cap="none" spc="0" normalizeH="0" baseline="0" noProof="0" dirty="0" smtClean="0">
                <a:ln>
                  <a:noFill/>
                </a:ln>
                <a:solidFill>
                  <a:srgbClr val="DF145E"/>
                </a:solidFill>
                <a:effectLst/>
                <a:uLnTx/>
                <a:uFillTx/>
                <a:latin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rgbClr val="DF145E"/>
                </a:solidFill>
                <a:effectLst/>
                <a:uLnTx/>
                <a:uFillTx/>
                <a:latin typeface="Calibri" panose="020F0502020204030204" pitchFamily="34" charset="0"/>
              </a:rPr>
              <a:t> (Henry Ford)</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r>
            <a:b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b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ctr"/>
            <a:r>
              <a:rPr lang="el-GR" b="1" dirty="0" smtClean="0"/>
              <a:t>Ποιοι πρέπει να συνεργασθούν</a:t>
            </a:r>
            <a:endParaRPr lang="en-US" dirty="0"/>
          </a:p>
        </p:txBody>
      </p:sp>
      <p:pic>
        <p:nvPicPr>
          <p:cNvPr id="4" name="Picture 2" descr="I:\Programe Internationale\2015 - Justice - ComBuS cu Sotiris - UPIT, GIE\WS2\Units developed by UPIT+GIE\TFG-Slogan.jpg"/>
          <p:cNvPicPr>
            <a:picLocks noChangeAspect="1" noChangeArrowheads="1"/>
          </p:cNvPicPr>
          <p:nvPr/>
        </p:nvPicPr>
        <p:blipFill>
          <a:blip r:embed="rId3" cstate="print"/>
          <a:srcRect/>
          <a:stretch>
            <a:fillRect/>
          </a:stretch>
        </p:blipFill>
        <p:spPr bwMode="auto">
          <a:xfrm>
            <a:off x="6549089" y="1701800"/>
            <a:ext cx="5127557" cy="3765550"/>
          </a:xfrm>
          <a:prstGeom prst="rect">
            <a:avLst/>
          </a:prstGeom>
          <a:noFill/>
        </p:spPr>
      </p:pic>
      <p:sp>
        <p:nvSpPr>
          <p:cNvPr id="5" name="Content Placeholder 2"/>
          <p:cNvSpPr txBox="1">
            <a:spLocks/>
          </p:cNvSpPr>
          <p:nvPr/>
        </p:nvSpPr>
        <p:spPr>
          <a:xfrm>
            <a:off x="32084" y="1696454"/>
            <a:ext cx="5976000" cy="49530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Σχολείο (σχολικό συμβούλιο/διοίκηση</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εκπαιδευτικοί</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σχολικό προσωπικό</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παιδαγωγοί, ψυχολόγοι, σύμβουλοι</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Μαθητές </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θύτες, θύματα</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παρατηρητές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θεατές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Γονείς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οικογένειες</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err="1" smtClean="0">
                <a:ln>
                  <a:noFill/>
                </a:ln>
                <a:solidFill>
                  <a:schemeClr val="tx1"/>
                </a:solidFill>
                <a:effectLst/>
                <a:uLnTx/>
                <a:uFillTx/>
                <a:latin typeface="Calibri" panose="020F0502020204030204" pitchFamily="34" charset="0"/>
              </a:rPr>
              <a:t>Πάροχοι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φροντίδας</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Τοπικές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κοινότητες</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Αρχές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προστασία παιδιού</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αστυνομία</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νοσοκομεία</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κέντρα </a:t>
            </a:r>
            <a:r>
              <a:rPr kumimoji="0" lang="el-GR" sz="2000" b="0" i="0" u="none" strike="noStrike" kern="1200" cap="none" spc="0" normalizeH="0" baseline="0" noProof="0" dirty="0" err="1" smtClean="0">
                <a:ln>
                  <a:noFill/>
                </a:ln>
                <a:solidFill>
                  <a:schemeClr val="tx1"/>
                </a:solidFill>
                <a:effectLst/>
                <a:uLnTx/>
                <a:uFillTx/>
                <a:latin typeface="Calibri" panose="020F0502020204030204" pitchFamily="34" charset="0"/>
              </a:rPr>
              <a:t>υγε</a:t>
            </a:r>
            <a:r>
              <a:rPr lang="el-GR" sz="2000" dirty="0" err="1" smtClean="0">
                <a:latin typeface="Calibri" panose="020F0502020204030204" pitchFamily="34" charset="0"/>
              </a:rPr>
              <a:t>ίας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υπάλληλοι επιφορτισμένοι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με το καθήκον επιβολής του νόμου κ.τ.λ.</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Άλλες δομές υποστήριξης</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rPr>
              <a:t>κέντρα αποτροπής, ΜΚΟ, σύλλογοι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σε επίπεδο γειτονιάς, εκπαιδευτικά και υποστηρικτικά κέντρα, ομάδες παροχής υπηρεσιών, οργανώσεις και επιχειρήσεις που βασίζονται στην πίστη </a:t>
            </a:r>
            <a:r>
              <a:rPr lang="el-GR" sz="2000" dirty="0" smtClean="0">
                <a:latin typeface="Calibri" panose="020F0502020204030204" pitchFamily="34" charset="0"/>
              </a:rPr>
              <a:t>σε κάποιες αρχές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 </a:t>
            </a:r>
            <a:r>
              <a:rPr kumimoji="0" lang="el-GR" sz="2000" b="0" i="0" u="none" strike="noStrike" kern="1200" cap="none" spc="0" normalizeH="0" noProof="0" dirty="0" err="1" smtClean="0">
                <a:ln>
                  <a:noFill/>
                </a:ln>
                <a:solidFill>
                  <a:schemeClr val="tx1"/>
                </a:solidFill>
                <a:effectLst/>
                <a:uLnTx/>
                <a:uFillTx/>
                <a:latin typeface="Calibri" panose="020F0502020204030204" pitchFamily="34" charset="0"/>
              </a:rPr>
              <a:t>κ.λ.π</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rPr>
              <a:t>.</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ndParaRPr>
          </a:p>
        </p:txBody>
      </p:sp>
      <p:sp>
        <p:nvSpPr>
          <p:cNvPr id="6" name="Content Placeholder 2"/>
          <p:cNvSpPr txBox="1">
            <a:spLocks/>
          </p:cNvSpPr>
          <p:nvPr/>
        </p:nvSpPr>
        <p:spPr>
          <a:xfrm>
            <a:off x="533400" y="1079501"/>
            <a:ext cx="5163200" cy="482599"/>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b="1" i="1" dirty="0" smtClean="0">
                <a:solidFill>
                  <a:srgbClr val="DF145E"/>
                </a:solidFill>
                <a:latin typeface="Calibri" panose="020F0502020204030204" pitchFamily="34" charset="0"/>
              </a:rPr>
              <a:t>“</a:t>
            </a:r>
            <a:r>
              <a:rPr lang="el-GR" sz="2800" b="1" i="1" dirty="0" smtClean="0">
                <a:solidFill>
                  <a:srgbClr val="DF145E"/>
                </a:solidFill>
                <a:latin typeface="Calibri" panose="020F0502020204030204" pitchFamily="34" charset="0"/>
              </a:rPr>
              <a:t>Η καλοσύνη είναι μεταδοτική</a:t>
            </a:r>
            <a:r>
              <a:rPr lang="en-US" sz="2800" b="1" i="1" dirty="0" smtClean="0">
                <a:solidFill>
                  <a:srgbClr val="DF145E"/>
                </a:solidFill>
                <a:latin typeface="Calibri" panose="020F0502020204030204" pitchFamily="34" charset="0"/>
              </a:rPr>
              <a:t>!”</a:t>
            </a:r>
            <a:endParaRPr kumimoji="0" lang="en-US" sz="2800" b="1" i="1"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l-GR" sz="2400" b="1" dirty="0" smtClean="0"/>
              <a:t>Ευχαριστώ για την προσοχή σας</a:t>
            </a:r>
            <a:r>
              <a:rPr lang="en-US" sz="2400" b="1" dirty="0" smtClean="0"/>
              <a:t>!</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TotalTime>
  <Words>660</Words>
  <Application>Microsoft Office PowerPoint</Application>
  <PresentationFormat>Widescreen</PresentationFormat>
  <Paragraphs>56</Paragraphs>
  <Slides>6</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Century Gothic</vt:lpstr>
      <vt:lpstr>CARDET Course template</vt:lpstr>
      <vt:lpstr>CARDET Course template - Cover page</vt:lpstr>
      <vt:lpstr>Ανάγκη συνεργασίας μεταξύ όλων των φορέων που εμπλέκονται στον εκφοβισμό</vt:lpstr>
      <vt:lpstr>Το πρόβλημα: ο εκφοβισμός στις μέρες μας</vt:lpstr>
      <vt:lpstr>Γιατί να συνεργασθούμε (ανάγκη)</vt:lpstr>
      <vt:lpstr>Γιατί να συνεργασθούμε (σημασία)</vt:lpstr>
      <vt:lpstr>Ποιοι πρέπει να συνεργασθούν</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User</cp:lastModifiedBy>
  <cp:revision>50</cp:revision>
  <dcterms:created xsi:type="dcterms:W3CDTF">2016-09-27T10:38:01Z</dcterms:created>
  <dcterms:modified xsi:type="dcterms:W3CDTF">2016-11-03T08:30:22Z</dcterms:modified>
</cp:coreProperties>
</file>