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8"/>
  </p:notesMasterIdLst>
  <p:handoutMasterIdLst>
    <p:handoutMasterId r:id="rId9"/>
  </p:handoutMasterIdLst>
  <p:sldIdLst>
    <p:sldId id="256" r:id="rId3"/>
    <p:sldId id="263" r:id="rId4"/>
    <p:sldId id="262" r:id="rId5"/>
    <p:sldId id="261" r:id="rId6"/>
    <p:sldId id="259" r:id="rId7"/>
  </p:sldIdLst>
  <p:sldSz cx="12192000" cy="6858000"/>
  <p:notesSz cx="6858000" cy="9144000"/>
  <p:custDataLst>
    <p:tags r:id="rId10"/>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43" autoAdjust="0"/>
    <p:restoredTop sz="80935" autoAdjust="0"/>
  </p:normalViewPr>
  <p:slideViewPr>
    <p:cSldViewPr snapToGrid="0">
      <p:cViewPr varScale="1">
        <p:scale>
          <a:sx n="60" d="100"/>
          <a:sy n="60" d="100"/>
        </p:scale>
        <p:origin x="1164"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3/11/2016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3/11/2016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p>
          <a:p>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1</a:t>
            </a:fld>
            <a:endParaRPr lang="el-GR"/>
          </a:p>
        </p:txBody>
      </p:sp>
    </p:spTree>
    <p:extLst>
      <p:ext uri="{BB962C8B-B14F-4D97-AF65-F5344CB8AC3E}">
        <p14:creationId xmlns:p14="http://schemas.microsoft.com/office/powerpoint/2010/main" val="3740967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p>
          <a:p>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extLst>
      <p:ext uri="{BB962C8B-B14F-4D97-AF65-F5344CB8AC3E}">
        <p14:creationId xmlns:p14="http://schemas.microsoft.com/office/powerpoint/2010/main" val="2640226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a:t>
            </a:r>
            <a:r>
              <a:rPr lang="el-GR" baseline="0" dirty="0" smtClean="0"/>
              <a:t>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3</a:t>
            </a:fld>
            <a:endParaRPr lang="el-GR"/>
          </a:p>
        </p:txBody>
      </p:sp>
    </p:spTree>
    <p:extLst>
      <p:ext uri="{BB962C8B-B14F-4D97-AF65-F5344CB8AC3E}">
        <p14:creationId xmlns:p14="http://schemas.microsoft.com/office/powerpoint/2010/main" val="1566211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p>
          <a:p>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4</a:t>
            </a:fld>
            <a:endParaRPr lang="el-GR"/>
          </a:p>
        </p:txBody>
      </p:sp>
    </p:spTree>
    <p:extLst>
      <p:ext uri="{BB962C8B-B14F-4D97-AF65-F5344CB8AC3E}">
        <p14:creationId xmlns:p14="http://schemas.microsoft.com/office/powerpoint/2010/main" val="609922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a:t>
            </a:r>
            <a:r>
              <a:rPr lang="el-GR" baseline="0" dirty="0" smtClean="0"/>
              <a:t>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5</a:t>
            </a:fld>
            <a:endParaRPr lang="el-GR"/>
          </a:p>
        </p:txBody>
      </p:sp>
    </p:spTree>
    <p:extLst>
      <p:ext uri="{BB962C8B-B14F-4D97-AF65-F5344CB8AC3E}">
        <p14:creationId xmlns:p14="http://schemas.microsoft.com/office/powerpoint/2010/main" val="1025876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3/11/2016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3"/>
          <p:cNvSpPr>
            <a:spLocks noGrp="1"/>
          </p:cNvSpPr>
          <p:nvPr>
            <p:ph type="ctrTitle"/>
          </p:nvPr>
        </p:nvSpPr>
        <p:spPr>
          <a:xfrm>
            <a:off x="1498600" y="1511300"/>
            <a:ext cx="9144000" cy="804862"/>
          </a:xfrm>
        </p:spPr>
        <p:txBody>
          <a:bodyPr>
            <a:normAutofit/>
          </a:bodyPr>
          <a:lstStyle/>
          <a:p>
            <a:r>
              <a:rPr lang="el-GR" sz="3200" dirty="0" smtClean="0"/>
              <a:t>ΕΙΣΑΓΩΓΗ ΣΤΟ ΕΡΓΑΣΤΗΡΙΟ (Κεφάλαιο 4) </a:t>
            </a:r>
            <a:r>
              <a:rPr lang="en-US" sz="3200" dirty="0" smtClean="0"/>
              <a:t>:</a:t>
            </a:r>
            <a:endParaRPr lang="en-US" sz="3200" b="1" dirty="0">
              <a:solidFill>
                <a:srgbClr val="1F4E83"/>
              </a:solidFill>
            </a:endParaRPr>
          </a:p>
        </p:txBody>
      </p:sp>
      <p:sp>
        <p:nvSpPr>
          <p:cNvPr id="5" name="Subtitle 14"/>
          <p:cNvSpPr>
            <a:spLocks noGrp="1"/>
          </p:cNvSpPr>
          <p:nvPr>
            <p:ph type="subTitle" idx="1"/>
          </p:nvPr>
        </p:nvSpPr>
        <p:spPr>
          <a:xfrm>
            <a:off x="1524000" y="2565400"/>
            <a:ext cx="9144000" cy="3098800"/>
          </a:xfrm>
        </p:spPr>
        <p:txBody>
          <a:bodyPr>
            <a:normAutofit fontScale="70000" lnSpcReduction="20000"/>
          </a:bodyPr>
          <a:lstStyle/>
          <a:p>
            <a:endParaRPr lang="en-US" b="1" dirty="0" smtClean="0"/>
          </a:p>
          <a:p>
            <a:r>
              <a:rPr lang="el-GR" sz="5400" b="1" dirty="0" smtClean="0"/>
              <a:t>ΑΠΟΤΡΕΠΟΝΤΑΣ ΚΑΙ ΚΑΤΑΠΟΛΕΜΩΝΤΑΣ ΤΟΝ ΣΧΟΛΙΚΟ ΕΚΦΟΒΙΣΜΟ</a:t>
            </a:r>
            <a:endParaRPr lang="en-US" sz="5400" b="1" dirty="0" smtClean="0"/>
          </a:p>
          <a:p>
            <a:endParaRPr lang="en-US" sz="5400" b="1" dirty="0" smtClean="0"/>
          </a:p>
          <a:p>
            <a:r>
              <a:rPr lang="el-GR" b="1" dirty="0">
                <a:solidFill>
                  <a:srgbClr val="DF145E"/>
                </a:solidFill>
              </a:rPr>
              <a:t>ω</a:t>
            </a:r>
            <a:r>
              <a:rPr lang="el-GR" b="1" dirty="0" smtClean="0">
                <a:solidFill>
                  <a:srgbClr val="DF145E"/>
                </a:solidFill>
              </a:rPr>
              <a:t>ς τμήμα </a:t>
            </a:r>
            <a:r>
              <a:rPr lang="el-GR" b="1" dirty="0" smtClean="0">
                <a:solidFill>
                  <a:srgbClr val="DF145E"/>
                </a:solidFill>
              </a:rPr>
              <a:t>της Διδακτικής Ενότητας </a:t>
            </a:r>
            <a:r>
              <a:rPr lang="en-US" b="1" dirty="0" smtClean="0">
                <a:solidFill>
                  <a:srgbClr val="DF145E"/>
                </a:solidFill>
              </a:rPr>
              <a:t>2 </a:t>
            </a:r>
            <a:r>
              <a:rPr lang="el-GR" b="1" dirty="0" smtClean="0">
                <a:solidFill>
                  <a:srgbClr val="DF145E"/>
                </a:solidFill>
              </a:rPr>
              <a:t>του </a:t>
            </a:r>
            <a:r>
              <a:rPr lang="en-US" b="1" dirty="0" err="1" smtClean="0">
                <a:solidFill>
                  <a:srgbClr val="DF145E"/>
                </a:solidFill>
              </a:rPr>
              <a:t>ComBus</a:t>
            </a:r>
            <a:r>
              <a:rPr lang="en-US" b="1" dirty="0" smtClean="0">
                <a:solidFill>
                  <a:srgbClr val="DF145E"/>
                </a:solidFill>
              </a:rPr>
              <a:t> </a:t>
            </a:r>
            <a:r>
              <a:rPr lang="el-GR" b="1" dirty="0" smtClean="0">
                <a:solidFill>
                  <a:srgbClr val="DF145E"/>
                </a:solidFill>
              </a:rPr>
              <a:t>για </a:t>
            </a:r>
            <a:r>
              <a:rPr lang="el-GR" b="1" dirty="0" smtClean="0">
                <a:solidFill>
                  <a:srgbClr val="DF145E"/>
                </a:solidFill>
              </a:rPr>
              <a:t>εκπαιδευτικούς</a:t>
            </a:r>
            <a:r>
              <a:rPr lang="en-US" b="1" dirty="0" smtClean="0">
                <a:solidFill>
                  <a:srgbClr val="DF145E"/>
                </a:solidFill>
              </a:rPr>
              <a:t>:</a:t>
            </a:r>
          </a:p>
          <a:p>
            <a:r>
              <a:rPr lang="en-US" b="1" dirty="0" smtClean="0"/>
              <a:t>“</a:t>
            </a:r>
            <a:r>
              <a:rPr lang="el-GR" b="1" dirty="0" smtClean="0"/>
              <a:t>ΑΝΤΙΜΕΤΩΠΙΖΟΝΤΑΣ ΑΠΟΤΕΛΕΣΜΑΤΙΚΑ ΤΟΝ ΣΧΟΛΙΚΟ ΕΚΦΟΒΙΣΜΟ</a:t>
            </a:r>
            <a:r>
              <a:rPr lang="el-GR" b="1" dirty="0" smtClean="0"/>
              <a:t>:</a:t>
            </a:r>
          </a:p>
          <a:p>
            <a:r>
              <a:rPr lang="el-GR" b="1" dirty="0" smtClean="0"/>
              <a:t>ΜΙΑ </a:t>
            </a:r>
            <a:r>
              <a:rPr lang="el-GR" b="1" dirty="0" smtClean="0"/>
              <a:t>ΠΡΑΚΤΙΚΗ ΠΡΟΣΕΓΓΙΣΗ ΓΙΑ ΕΚΠΑΙΔΕΥΤΙΚΟΥΣ</a:t>
            </a:r>
            <a:r>
              <a:rPr lang="en-US" dirty="0" smtClean="0"/>
              <a:t>”</a:t>
            </a:r>
            <a:endParaRPr lang="en-US" b="1" dirty="0" smtClean="0"/>
          </a:p>
          <a:p>
            <a:endParaRPr lang="en-US" dirty="0"/>
          </a:p>
        </p:txBody>
      </p:sp>
    </p:spTree>
    <p:extLst>
      <p:ext uri="{BB962C8B-B14F-4D97-AF65-F5344CB8AC3E}">
        <p14:creationId xmlns:p14="http://schemas.microsoft.com/office/powerpoint/2010/main" val="65372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l-GR" dirty="0" smtClean="0"/>
              <a:t>Σύντομη υπενθύμιση σχετικά με το πρόγραμμα </a:t>
            </a:r>
            <a:r>
              <a:rPr lang="en-GB" dirty="0" err="1" smtClean="0"/>
              <a:t>ComBuS</a:t>
            </a:r>
            <a:endParaRPr lang="en-US" dirty="0"/>
          </a:p>
        </p:txBody>
      </p:sp>
      <p:sp>
        <p:nvSpPr>
          <p:cNvPr id="4" name="Content Placeholder 71"/>
          <p:cNvSpPr txBox="1">
            <a:spLocks/>
          </p:cNvSpPr>
          <p:nvPr/>
        </p:nvSpPr>
        <p:spPr>
          <a:xfrm>
            <a:off x="3175" y="850232"/>
            <a:ext cx="5976000" cy="4789715"/>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r>
              <a:rPr kumimoji="0" lang="el-GR" sz="2200" b="1" i="0" u="none" strike="noStrike" kern="1200" cap="none" spc="0" normalizeH="0" baseline="0" noProof="0" dirty="0" smtClean="0">
                <a:ln>
                  <a:noFill/>
                </a:ln>
                <a:solidFill>
                  <a:schemeClr val="tx1"/>
                </a:solidFill>
                <a:effectLst/>
                <a:uLnTx/>
                <a:uFillTx/>
                <a:latin typeface="+mn-lt"/>
                <a:ea typeface="+mn-ea"/>
                <a:cs typeface="+mn-cs"/>
              </a:rPr>
              <a:t>Είδος</a:t>
            </a:r>
            <a:r>
              <a:rPr kumimoji="0" lang="el-GR" sz="2200" b="1" i="0" u="none" strike="noStrike" kern="1200" cap="none" spc="0" normalizeH="0" noProof="0" dirty="0" smtClean="0">
                <a:ln>
                  <a:noFill/>
                </a:ln>
                <a:solidFill>
                  <a:schemeClr val="tx1"/>
                </a:solidFill>
                <a:effectLst/>
                <a:uLnTx/>
                <a:uFillTx/>
                <a:latin typeface="+mn-lt"/>
                <a:ea typeface="+mn-ea"/>
                <a:cs typeface="+mn-cs"/>
              </a:rPr>
              <a:t> </a:t>
            </a:r>
            <a:r>
              <a:rPr kumimoji="0" lang="el-GR" sz="2200" b="1" i="0" u="none" strike="noStrike" kern="1200" cap="none" spc="0" normalizeH="0" baseline="0" noProof="0" dirty="0" smtClean="0">
                <a:ln>
                  <a:noFill/>
                </a:ln>
                <a:solidFill>
                  <a:schemeClr val="tx1"/>
                </a:solidFill>
                <a:effectLst/>
                <a:uLnTx/>
                <a:uFillTx/>
                <a:latin typeface="+mn-lt"/>
                <a:ea typeface="+mn-ea"/>
                <a:cs typeface="+mn-cs"/>
              </a:rPr>
              <a:t>προγράμματος</a:t>
            </a:r>
            <a:r>
              <a:rPr kumimoji="0" lang="en-GB" sz="2200" b="0" i="0" u="none" strike="noStrike" kern="1200" cap="none" spc="0" normalizeH="0" baseline="0" noProof="0" dirty="0" smtClean="0">
                <a:ln>
                  <a:noFill/>
                </a:ln>
                <a:solidFill>
                  <a:schemeClr val="tx1"/>
                </a:solidFill>
                <a:effectLst/>
                <a:uLnTx/>
                <a:uFillTx/>
                <a:latin typeface="+mn-lt"/>
                <a:ea typeface="+mn-ea"/>
                <a:cs typeface="+mn-cs"/>
              </a:rPr>
              <a:t>:</a:t>
            </a:r>
            <a:r>
              <a:rPr kumimoji="0" lang="el-GR" sz="2200" b="0" i="0" u="none" strike="noStrike" kern="1200" cap="none" spc="0" normalizeH="0" noProof="0" dirty="0" smtClean="0">
                <a:ln>
                  <a:noFill/>
                </a:ln>
                <a:solidFill>
                  <a:schemeClr val="tx1"/>
                </a:solidFill>
                <a:effectLst/>
                <a:uLnTx/>
                <a:uFillTx/>
                <a:latin typeface="+mn-lt"/>
                <a:ea typeface="+mn-ea"/>
                <a:cs typeface="+mn-cs"/>
              </a:rPr>
              <a:t> </a:t>
            </a:r>
            <a:r>
              <a:rPr kumimoji="0" lang="el-GR" sz="2200" b="0" i="0" u="none" strike="noStrike" kern="1200" cap="none" spc="0" normalizeH="0" baseline="0" noProof="0" dirty="0" smtClean="0">
                <a:ln>
                  <a:noFill/>
                </a:ln>
                <a:solidFill>
                  <a:schemeClr val="tx1"/>
                </a:solidFill>
                <a:effectLst/>
                <a:uLnTx/>
                <a:uFillTx/>
                <a:latin typeface="+mn-lt"/>
                <a:ea typeface="+mn-ea"/>
                <a:cs typeface="+mn-cs"/>
              </a:rPr>
              <a:t>πρόγραμμα χρηματοδοτούμενο από την Ευρωπαϊκή Επιτροπή στο </a:t>
            </a:r>
            <a:r>
              <a:rPr kumimoji="0" lang="el-GR" sz="2200" b="0" i="0" u="none" strike="noStrike" kern="1200" cap="none" spc="0" normalizeH="0" baseline="0" noProof="0" dirty="0" err="1" smtClean="0">
                <a:ln>
                  <a:noFill/>
                </a:ln>
                <a:solidFill>
                  <a:schemeClr val="tx1"/>
                </a:solidFill>
                <a:effectLst/>
                <a:uLnTx/>
                <a:uFillTx/>
                <a:latin typeface="+mn-lt"/>
                <a:ea typeface="+mn-ea"/>
                <a:cs typeface="+mn-cs"/>
              </a:rPr>
              <a:t>πλα</a:t>
            </a:r>
            <a:r>
              <a:rPr lang="el-GR" sz="2200" dirty="0" smtClean="0"/>
              <a:t>ίσιο του Προγράμματος Δικαιοσύνη</a:t>
            </a:r>
            <a:r>
              <a:rPr kumimoji="0" lang="en-GB" sz="2200" b="0"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r>
              <a:rPr kumimoji="0" lang="el-GR" sz="2200" b="1" i="0" u="none" strike="noStrike" kern="1200" cap="none" spc="0" normalizeH="0" baseline="0" noProof="0" dirty="0" smtClean="0">
                <a:ln>
                  <a:noFill/>
                </a:ln>
                <a:solidFill>
                  <a:schemeClr val="tx1"/>
                </a:solidFill>
                <a:effectLst/>
                <a:uLnTx/>
                <a:uFillTx/>
                <a:latin typeface="+mn-lt"/>
                <a:ea typeface="+mn-ea"/>
                <a:cs typeface="+mn-cs"/>
              </a:rPr>
              <a:t>Σκεπτικό</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a:t>
            </a:r>
            <a:r>
              <a:rPr kumimoji="0" lang="el-GR" sz="2200" b="0" i="0" u="none" strike="noStrike" kern="1200" cap="none" spc="0" normalizeH="0" baseline="0" noProof="0" dirty="0" smtClean="0">
                <a:ln>
                  <a:noFill/>
                </a:ln>
                <a:solidFill>
                  <a:schemeClr val="tx1"/>
                </a:solidFill>
                <a:effectLst/>
                <a:uLnTx/>
                <a:uFillTx/>
                <a:latin typeface="+mn-lt"/>
                <a:ea typeface="+mn-ea"/>
                <a:cs typeface="+mn-cs"/>
              </a:rPr>
              <a:t>πρόσφατες έρευνες έχουν φωτίσει την πολύπλευρη</a:t>
            </a:r>
            <a:r>
              <a:rPr kumimoji="0" lang="el-GR" sz="2200" b="0" i="0" u="none" strike="noStrike" kern="1200" cap="none" spc="0" normalizeH="0" noProof="0" dirty="0" smtClean="0">
                <a:ln>
                  <a:noFill/>
                </a:ln>
                <a:solidFill>
                  <a:schemeClr val="tx1"/>
                </a:solidFill>
                <a:effectLst/>
                <a:uLnTx/>
                <a:uFillTx/>
                <a:latin typeface="+mn-lt"/>
                <a:ea typeface="+mn-ea"/>
                <a:cs typeface="+mn-cs"/>
              </a:rPr>
              <a:t> </a:t>
            </a:r>
            <a:r>
              <a:rPr lang="el-GR" sz="2200" dirty="0" smtClean="0"/>
              <a:t>φύση και διάχυτη παρουσία του εκφοβισμού σε σχολικά περιβάλλοντα, τις σχέσεις του με αντικοινωνικές και εγκληματικές συμπεριφορές </a:t>
            </a:r>
            <a:r>
              <a:rPr kumimoji="0" lang="el-GR" sz="2200" b="0" i="0" u="none" strike="noStrike" kern="1200" cap="none" spc="0" normalizeH="0" noProof="0" dirty="0" smtClean="0">
                <a:ln>
                  <a:noFill/>
                </a:ln>
                <a:solidFill>
                  <a:schemeClr val="tx1"/>
                </a:solidFill>
                <a:effectLst/>
                <a:uLnTx/>
                <a:uFillTx/>
                <a:latin typeface="+mn-lt"/>
                <a:ea typeface="+mn-ea"/>
                <a:cs typeface="+mn-cs"/>
              </a:rPr>
              <a:t>και τη συμμετοχή των </a:t>
            </a:r>
            <a:r>
              <a:rPr kumimoji="0" lang="el-GR" sz="2200" b="0" i="0" u="none" strike="noStrike" kern="1200" cap="none" spc="0" normalizeH="0" noProof="0" dirty="0" err="1" smtClean="0">
                <a:ln>
                  <a:noFill/>
                </a:ln>
                <a:solidFill>
                  <a:schemeClr val="tx1"/>
                </a:solidFill>
                <a:effectLst/>
                <a:uLnTx/>
                <a:uFillTx/>
                <a:latin typeface="+mn-lt"/>
                <a:ea typeface="+mn-ea"/>
                <a:cs typeface="+mn-cs"/>
              </a:rPr>
              <a:t>παιδι</a:t>
            </a:r>
            <a:r>
              <a:rPr lang="el-GR" sz="2200" dirty="0" err="1" smtClean="0"/>
              <a:t>ών</a:t>
            </a:r>
            <a:r>
              <a:rPr lang="el-GR" sz="2200" dirty="0" smtClean="0"/>
              <a:t> </a:t>
            </a:r>
            <a:r>
              <a:rPr lang="el-GR" sz="2200" dirty="0"/>
              <a:t>σ</a:t>
            </a:r>
            <a:r>
              <a:rPr lang="el-GR" sz="2200" dirty="0" smtClean="0"/>
              <a:t>την εκπαίδευση γενικότερα. Το πρόγραμμα </a:t>
            </a:r>
            <a:r>
              <a:rPr kumimoji="0" lang="en-US" sz="2200" b="0" i="0" u="none" strike="noStrike" kern="1200" cap="none" spc="0" normalizeH="0" baseline="0" noProof="0" dirty="0" err="1" smtClean="0">
                <a:ln>
                  <a:noFill/>
                </a:ln>
                <a:solidFill>
                  <a:schemeClr val="tx1"/>
                </a:solidFill>
                <a:effectLst/>
                <a:uLnTx/>
                <a:uFillTx/>
                <a:latin typeface="+mn-lt"/>
                <a:ea typeface="+mn-ea"/>
                <a:cs typeface="+mn-cs"/>
              </a:rPr>
              <a:t>ComBuS</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a:t>
            </a:r>
            <a:r>
              <a:rPr kumimoji="0" lang="el-GR" sz="2200" b="0" i="0" u="none" strike="noStrike" kern="1200" cap="none" spc="0" normalizeH="0" baseline="0" noProof="0" dirty="0" smtClean="0">
                <a:ln>
                  <a:noFill/>
                </a:ln>
                <a:solidFill>
                  <a:schemeClr val="tx1"/>
                </a:solidFill>
                <a:effectLst/>
                <a:uLnTx/>
                <a:uFillTx/>
                <a:latin typeface="+mn-lt"/>
                <a:ea typeface="+mn-ea"/>
                <a:cs typeface="+mn-cs"/>
              </a:rPr>
              <a:t>αντιμετωπίζει τον εκφοβισμό αποτελεσματικά και προτείνει εφικτές λύσεις </a:t>
            </a:r>
            <a:r>
              <a:rPr lang="el-GR" sz="2200" dirty="0" smtClean="0"/>
              <a:t>όσον αφορά σ</a:t>
            </a:r>
            <a:r>
              <a:rPr kumimoji="0" lang="el-GR" sz="2200" b="0" i="0" u="none" strike="noStrike" kern="1200" cap="none" spc="0" normalizeH="0" baseline="0" noProof="0" dirty="0" smtClean="0">
                <a:ln>
                  <a:noFill/>
                </a:ln>
                <a:solidFill>
                  <a:schemeClr val="tx1"/>
                </a:solidFill>
                <a:effectLst/>
                <a:uLnTx/>
                <a:uFillTx/>
                <a:latin typeface="+mn-lt"/>
                <a:ea typeface="+mn-ea"/>
                <a:cs typeface="+mn-cs"/>
              </a:rPr>
              <a:t>τη διαχείρισή του</a:t>
            </a:r>
            <a:r>
              <a:rPr lang="el-GR" sz="2200" dirty="0" smtClean="0"/>
              <a:t>. </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r>
              <a:rPr lang="el-GR" sz="2200" b="1" dirty="0" smtClean="0"/>
              <a:t>Στόχος</a:t>
            </a:r>
            <a:r>
              <a:rPr kumimoji="0" lang="en-GB" sz="2200" b="0" i="0" u="none" strike="noStrike" kern="1200" cap="none" spc="0" normalizeH="0" baseline="0" noProof="0" dirty="0" smtClean="0">
                <a:ln>
                  <a:noFill/>
                </a:ln>
                <a:solidFill>
                  <a:schemeClr val="tx1"/>
                </a:solidFill>
                <a:effectLst/>
                <a:uLnTx/>
                <a:uFillTx/>
                <a:latin typeface="+mn-lt"/>
                <a:ea typeface="+mn-ea"/>
                <a:cs typeface="+mn-cs"/>
              </a:rPr>
              <a:t>:</a:t>
            </a:r>
            <a:r>
              <a:rPr lang="el-GR" sz="2200" dirty="0"/>
              <a:t> </a:t>
            </a:r>
            <a:r>
              <a:rPr kumimoji="0" lang="el-GR" sz="2200" b="0" i="0" u="none" strike="noStrike" kern="1200" cap="none" spc="0" normalizeH="0" noProof="0" dirty="0" smtClean="0">
                <a:ln>
                  <a:noFill/>
                </a:ln>
                <a:solidFill>
                  <a:schemeClr val="tx1"/>
                </a:solidFill>
                <a:effectLst/>
                <a:uLnTx/>
                <a:uFillTx/>
                <a:latin typeface="+mn-lt"/>
                <a:ea typeface="+mn-ea"/>
                <a:cs typeface="+mn-cs"/>
              </a:rPr>
              <a:t>να αναπτυχθεί ένα συνολικό σχολικό πρόγραμμα που θα </a:t>
            </a:r>
            <a:r>
              <a:rPr kumimoji="0" lang="el-GR" sz="2200" b="0" i="0" u="none" strike="noStrike" kern="1200" cap="none" spc="0" normalizeH="0" noProof="0" dirty="0" err="1" smtClean="0">
                <a:ln>
                  <a:noFill/>
                </a:ln>
                <a:solidFill>
                  <a:schemeClr val="tx1"/>
                </a:solidFill>
                <a:effectLst/>
                <a:uLnTx/>
                <a:uFillTx/>
                <a:latin typeface="+mn-lt"/>
                <a:ea typeface="+mn-ea"/>
                <a:cs typeface="+mn-cs"/>
              </a:rPr>
              <a:t>ενθαρρ</a:t>
            </a:r>
            <a:r>
              <a:rPr lang="el-GR" sz="2200" dirty="0" err="1" smtClean="0"/>
              <a:t>ύνει</a:t>
            </a:r>
            <a:r>
              <a:rPr lang="el-GR" sz="2200" dirty="0" smtClean="0"/>
              <a:t> τους μαθητές, τους εκπαιδευτικούς, το σχολικό προσωπικό, τους επικεφαλής των σχολείων και τους γονείς στην προσπάθεια καταπολέμησης του εκφοβισμού και διαμόρφωσης υγιών και ασφαλών σχολικών κοινοτήτων. </a:t>
            </a:r>
            <a:endParaRPr kumimoji="0" lang="en-GB" sz="2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Content Placeholder 71"/>
          <p:cNvSpPr txBox="1">
            <a:spLocks/>
          </p:cNvSpPr>
          <p:nvPr/>
        </p:nvSpPr>
        <p:spPr>
          <a:xfrm>
            <a:off x="6216000" y="2884906"/>
            <a:ext cx="5823600" cy="3683000"/>
          </a:xfrm>
          <a:prstGeom prst="rect">
            <a:avLst/>
          </a:prstGeom>
        </p:spPr>
        <p:txBody>
          <a:bodyPr vert="horz" lIns="54000" tIns="54000" rIns="54000" bIns="54000" rtlCol="0">
            <a:noAutofit/>
          </a:bodyPr>
          <a:lstStyle/>
          <a:p>
            <a:pPr algn="just">
              <a:lnSpc>
                <a:spcPct val="90000"/>
              </a:lnSpc>
              <a:spcBef>
                <a:spcPts val="1000"/>
              </a:spcBef>
            </a:pPr>
            <a:r>
              <a:rPr lang="en-US" sz="2100" dirty="0" smtClean="0">
                <a:solidFill>
                  <a:srgbClr val="002060"/>
                </a:solidFill>
              </a:rPr>
              <a:t>►</a:t>
            </a:r>
            <a:r>
              <a:rPr lang="el-GR" sz="2100" b="1" dirty="0" smtClean="0">
                <a:solidFill>
                  <a:srgbClr val="002060"/>
                </a:solidFill>
              </a:rPr>
              <a:t>Μεθοδολογίες</a:t>
            </a:r>
            <a:r>
              <a:rPr lang="en-US" sz="2100" dirty="0" smtClean="0">
                <a:solidFill>
                  <a:srgbClr val="002060"/>
                </a:solidFill>
              </a:rPr>
              <a:t>:</a:t>
            </a:r>
            <a:r>
              <a:rPr lang="el-GR" sz="2100" dirty="0" smtClean="0">
                <a:solidFill>
                  <a:srgbClr val="002060"/>
                </a:solidFill>
              </a:rPr>
              <a:t> συμμετοχή των προαναφερθεισών ομάδων - στόχων,</a:t>
            </a:r>
            <a:r>
              <a:rPr lang="en-US" sz="2100" dirty="0" smtClean="0">
                <a:solidFill>
                  <a:srgbClr val="002060"/>
                </a:solidFill>
              </a:rPr>
              <a:t> </a:t>
            </a:r>
            <a:r>
              <a:rPr lang="el-GR" sz="2100" dirty="0" smtClean="0">
                <a:solidFill>
                  <a:srgbClr val="002060"/>
                </a:solidFill>
              </a:rPr>
              <a:t>διαμόρφωση μιας συνεκτικής πολιτικής κατά του εκφοβισμού και προγράμματα που απευθύνονται σε όλους τους ενδιαφερόμενους στα σχολεία και τις τοπικές κοινότητες, πρωτογενή (επιτόπια) και δευτερογενή (γραφείου) έρευνα και εφαρμογή των αποτελεσμάτων σε τουλάχιστον 2 σχολεία ανά χώρα.</a:t>
            </a:r>
            <a:endParaRPr lang="en-US" sz="2100" dirty="0" smtClean="0">
              <a:solidFill>
                <a:srgbClr val="002060"/>
              </a:solidFill>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100" b="0" i="0" u="none" strike="noStrike" kern="1200" cap="none" spc="0" normalizeH="0" baseline="0" noProof="0" dirty="0" smtClean="0">
                <a:ln>
                  <a:noFill/>
                </a:ln>
                <a:solidFill>
                  <a:schemeClr val="tx1"/>
                </a:solidFill>
                <a:effectLst/>
                <a:uLnTx/>
                <a:uFillTx/>
              </a:rPr>
              <a:t>►</a:t>
            </a:r>
            <a:r>
              <a:rPr lang="el-GR" sz="2100" b="1" dirty="0" smtClean="0"/>
              <a:t>Βασικά αποτελέσματα</a:t>
            </a:r>
            <a:r>
              <a:rPr kumimoji="0" lang="en-GB" sz="2100" b="0" i="0" u="none" strike="noStrike" kern="1200" cap="none" spc="0" normalizeH="0" baseline="0" noProof="0" dirty="0" smtClean="0">
                <a:ln>
                  <a:noFill/>
                </a:ln>
                <a:solidFill>
                  <a:schemeClr val="tx1"/>
                </a:solidFill>
                <a:effectLst/>
                <a:uLnTx/>
                <a:uFillTx/>
              </a:rPr>
              <a:t>: </a:t>
            </a:r>
            <a:r>
              <a:rPr kumimoji="0" lang="el-GR" sz="2100" b="0" i="0" u="none" strike="noStrike" kern="1200" cap="none" spc="0" normalizeH="0" baseline="0" noProof="0" dirty="0" smtClean="0">
                <a:ln>
                  <a:noFill/>
                </a:ln>
                <a:solidFill>
                  <a:schemeClr val="tx1"/>
                </a:solidFill>
                <a:effectLst/>
                <a:uLnTx/>
                <a:uFillTx/>
              </a:rPr>
              <a:t>ερευνητικές εργασίες</a:t>
            </a:r>
            <a:r>
              <a:rPr kumimoji="0" lang="en-GB" sz="2100" b="0" i="0" u="none" strike="noStrike" kern="1200" cap="none" spc="0" normalizeH="0" noProof="0" dirty="0" smtClean="0">
                <a:ln>
                  <a:noFill/>
                </a:ln>
                <a:solidFill>
                  <a:schemeClr val="tx1"/>
                </a:solidFill>
                <a:effectLst/>
                <a:uLnTx/>
                <a:uFillTx/>
              </a:rPr>
              <a:t>, </a:t>
            </a:r>
            <a:r>
              <a:rPr kumimoji="0" lang="el-GR" sz="2100" b="0" i="0" u="none" strike="noStrike" kern="1200" cap="none" spc="0" normalizeH="0" noProof="0" dirty="0" smtClean="0">
                <a:ln>
                  <a:noFill/>
                </a:ln>
                <a:solidFill>
                  <a:schemeClr val="tx1"/>
                </a:solidFill>
                <a:effectLst/>
                <a:uLnTx/>
                <a:uFillTx/>
              </a:rPr>
              <a:t>προϊόντα επικοινωνίας</a:t>
            </a:r>
            <a:r>
              <a:rPr kumimoji="0" lang="en-GB" sz="2100" b="0" i="0" u="none" strike="noStrike" kern="1200" cap="none" spc="0" normalizeH="0" noProof="0" dirty="0" smtClean="0">
                <a:ln>
                  <a:noFill/>
                </a:ln>
                <a:solidFill>
                  <a:schemeClr val="tx1"/>
                </a:solidFill>
                <a:effectLst/>
                <a:uLnTx/>
                <a:uFillTx/>
              </a:rPr>
              <a:t>, </a:t>
            </a:r>
            <a:r>
              <a:rPr kumimoji="0" lang="el-GR" sz="2100" b="0" i="0" u="none" strike="noStrike" kern="1200" cap="none" spc="0" normalizeH="0" noProof="0" dirty="0" smtClean="0">
                <a:ln>
                  <a:noFill/>
                </a:ln>
                <a:solidFill>
                  <a:schemeClr val="tx1"/>
                </a:solidFill>
                <a:effectLst/>
                <a:uLnTx/>
                <a:uFillTx/>
              </a:rPr>
              <a:t>εκπαιδευτικές συνεδρίες για τις ομάδες-στόχους</a:t>
            </a:r>
            <a:r>
              <a:rPr kumimoji="0" lang="en-GB" sz="2100" b="0" i="0" u="none" strike="noStrike" kern="1200" cap="none" spc="0" normalizeH="0" noProof="0" dirty="0" smtClean="0">
                <a:ln>
                  <a:noFill/>
                </a:ln>
                <a:solidFill>
                  <a:schemeClr val="tx1"/>
                </a:solidFill>
                <a:effectLst/>
                <a:uLnTx/>
                <a:uFillTx/>
              </a:rPr>
              <a:t>, </a:t>
            </a:r>
            <a:r>
              <a:rPr kumimoji="0" lang="el-GR" sz="2100" b="0" i="0" u="none" strike="noStrike" kern="1200" cap="none" spc="0" normalizeH="0" noProof="0" dirty="0" smtClean="0">
                <a:ln>
                  <a:noFill/>
                </a:ln>
                <a:solidFill>
                  <a:schemeClr val="tx1"/>
                </a:solidFill>
                <a:effectLst/>
                <a:uLnTx/>
                <a:uFillTx/>
              </a:rPr>
              <a:t>η </a:t>
            </a:r>
            <a:r>
              <a:rPr lang="el-GR" sz="2100" noProof="0" dirty="0" smtClean="0"/>
              <a:t>Ευρωπαϊκή διάσκεψη για τον εκφοβισμό</a:t>
            </a:r>
            <a:r>
              <a:rPr kumimoji="0" lang="en-GB" sz="2100" b="0" i="0" u="none" strike="noStrike" kern="1200" cap="none" spc="0" normalizeH="0" noProof="0" dirty="0" smtClean="0">
                <a:ln>
                  <a:noFill/>
                </a:ln>
                <a:solidFill>
                  <a:schemeClr val="tx1"/>
                </a:solidFill>
                <a:effectLst/>
                <a:uLnTx/>
                <a:uFillTx/>
              </a:rPr>
              <a:t> </a:t>
            </a:r>
            <a:r>
              <a:rPr kumimoji="0" lang="el-GR" sz="2100" b="0" i="0" u="none" strike="noStrike" kern="1200" cap="none" spc="0" normalizeH="0" noProof="0" dirty="0" smtClean="0">
                <a:ln>
                  <a:noFill/>
                </a:ln>
                <a:solidFill>
                  <a:schemeClr val="tx1"/>
                </a:solidFill>
                <a:effectLst/>
                <a:uLnTx/>
                <a:uFillTx/>
              </a:rPr>
              <a:t>και η Εργαλειοθήκη </a:t>
            </a:r>
            <a:r>
              <a:rPr kumimoji="0" lang="en-GB" sz="2100" b="0" i="0" u="none" strike="noStrike" kern="1200" cap="none" spc="0" normalizeH="0" noProof="0" dirty="0" err="1" smtClean="0">
                <a:ln>
                  <a:noFill/>
                </a:ln>
                <a:solidFill>
                  <a:schemeClr val="tx1"/>
                </a:solidFill>
                <a:effectLst/>
                <a:uLnTx/>
                <a:uFillTx/>
              </a:rPr>
              <a:t>ComBuS</a:t>
            </a:r>
            <a:endParaRPr kumimoji="0" lang="en-GB" sz="2100" b="0" i="0" u="none" strike="noStrike" kern="1200" cap="none" spc="0" normalizeH="0" baseline="0" noProof="0" dirty="0" smtClean="0">
              <a:ln>
                <a:noFill/>
              </a:ln>
              <a:solidFill>
                <a:schemeClr val="tx1"/>
              </a:solidFill>
              <a:effectLst/>
              <a:uLnTx/>
              <a:uFillTx/>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100" b="1" i="0" u="none" strike="noStrike" kern="1200" cap="none" spc="0" normalizeH="0" baseline="0" noProof="0" dirty="0" smtClean="0">
              <a:ln>
                <a:noFill/>
              </a:ln>
              <a:solidFill>
                <a:schemeClr val="tx1"/>
              </a:solidFill>
              <a:effectLst/>
              <a:uLnTx/>
              <a:uFillTx/>
            </a:endParaRPr>
          </a:p>
        </p:txBody>
      </p:sp>
      <p:pic>
        <p:nvPicPr>
          <p:cNvPr id="6" name="Picture 3" descr="I:\Programe Internationale\2015 - Justice - ComBuS cu Sotiris - UPIT, GIE\WS2\Introduction Page Icon.jpg"/>
          <p:cNvPicPr>
            <a:picLocks noChangeAspect="1" noChangeArrowheads="1"/>
          </p:cNvPicPr>
          <p:nvPr/>
        </p:nvPicPr>
        <p:blipFill>
          <a:blip r:embed="rId3" cstate="print"/>
          <a:srcRect/>
          <a:stretch>
            <a:fillRect/>
          </a:stretch>
        </p:blipFill>
        <p:spPr bwMode="auto">
          <a:xfrm>
            <a:off x="7556500" y="923906"/>
            <a:ext cx="2387600" cy="177116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128336"/>
            <a:ext cx="12192000" cy="583530"/>
          </a:xfrm>
        </p:spPr>
        <p:txBody>
          <a:bodyPr/>
          <a:lstStyle/>
          <a:p>
            <a:pPr algn="ctr"/>
            <a:r>
              <a:rPr lang="el-GR" sz="3400" dirty="0" smtClean="0"/>
              <a:t>Σύντομη υπενθύμιση σχετικά με τη Διδακτική </a:t>
            </a:r>
            <a:br>
              <a:rPr lang="el-GR" sz="3400" dirty="0" smtClean="0"/>
            </a:br>
            <a:r>
              <a:rPr lang="el-GR" sz="3400" dirty="0" smtClean="0"/>
              <a:t>Ενότητα 2 για εκπαιδευτικούς</a:t>
            </a:r>
            <a:endParaRPr lang="en-US" sz="3400" dirty="0"/>
          </a:p>
        </p:txBody>
      </p:sp>
      <p:sp>
        <p:nvSpPr>
          <p:cNvPr id="4" name="Content Placeholder 71"/>
          <p:cNvSpPr txBox="1">
            <a:spLocks/>
          </p:cNvSpPr>
          <p:nvPr/>
        </p:nvSpPr>
        <p:spPr>
          <a:xfrm>
            <a:off x="3175" y="914400"/>
            <a:ext cx="5976000" cy="4789715"/>
          </a:xfrm>
          <a:prstGeom prst="rect">
            <a:avLst/>
          </a:prstGeom>
        </p:spPr>
        <p:txBody>
          <a:bodyPr vert="horz" lIns="54000" tIns="54000" rIns="54000" bIns="54000" rtlCol="0">
            <a:noAutofit/>
          </a:bodyPr>
          <a:lstStyle/>
          <a:p>
            <a:pPr lvl="0" algn="just">
              <a:lnSpc>
                <a:spcPct val="90000"/>
              </a:lnSpc>
              <a:spcBef>
                <a:spcPts val="1000"/>
              </a:spcBef>
              <a:defRPr/>
            </a:pPr>
            <a:r>
              <a:rPr kumimoji="0" lang="en-US" sz="2300" b="0" i="0" u="none" strike="noStrike" kern="1200" cap="none" spc="0" normalizeH="0" baseline="0" noProof="0" dirty="0" smtClean="0">
                <a:ln>
                  <a:noFill/>
                </a:ln>
                <a:solidFill>
                  <a:schemeClr val="tx1"/>
                </a:solidFill>
                <a:effectLst/>
                <a:uLnTx/>
                <a:uFillTx/>
              </a:rPr>
              <a:t>►</a:t>
            </a:r>
            <a:r>
              <a:rPr kumimoji="0" lang="el-GR" sz="2300" b="1" i="0" u="none" strike="noStrike" kern="1200" cap="none" spc="0" normalizeH="0" baseline="0" noProof="0" dirty="0" smtClean="0">
                <a:ln>
                  <a:noFill/>
                </a:ln>
                <a:solidFill>
                  <a:schemeClr val="tx1"/>
                </a:solidFill>
                <a:effectLst/>
                <a:uLnTx/>
                <a:uFillTx/>
              </a:rPr>
              <a:t>Επισκόπηση</a:t>
            </a:r>
            <a:r>
              <a:rPr kumimoji="0" lang="el-GR" sz="2300" b="1" i="0" u="none" strike="noStrike" kern="1200" cap="none" spc="0" normalizeH="0" noProof="0" dirty="0" smtClean="0">
                <a:ln>
                  <a:noFill/>
                </a:ln>
                <a:solidFill>
                  <a:schemeClr val="tx1"/>
                </a:solidFill>
                <a:effectLst/>
                <a:uLnTx/>
                <a:uFillTx/>
              </a:rPr>
              <a:t> Διδακτικής Ενότητας</a:t>
            </a:r>
            <a:r>
              <a:rPr kumimoji="0" lang="en-US" sz="2300" b="0" i="0" u="none" strike="noStrike" kern="1200" cap="none" spc="0" normalizeH="0" baseline="0" noProof="0" dirty="0" smtClean="0">
                <a:ln>
                  <a:noFill/>
                </a:ln>
                <a:solidFill>
                  <a:schemeClr val="tx1"/>
                </a:solidFill>
                <a:effectLst/>
                <a:uLnTx/>
                <a:uFillTx/>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l-GR" sz="2300" b="0" i="0" u="none" strike="noStrike" kern="1200" cap="none" spc="0" normalizeH="0" baseline="0" noProof="0" dirty="0" smtClean="0">
                <a:ln>
                  <a:noFill/>
                </a:ln>
                <a:solidFill>
                  <a:schemeClr val="tx1"/>
                </a:solidFill>
                <a:effectLst/>
                <a:uLnTx/>
                <a:uFillTx/>
              </a:rPr>
              <a:t>Η μονάδα αυτή απευθύνεται στους εκπαιδευτικούς, έχοντας </a:t>
            </a:r>
            <a:r>
              <a:rPr lang="el-GR" sz="2300" dirty="0" smtClean="0"/>
              <a:t>ως στόχο να τους βοηθήσει να αποκτήσουν τις απαραίτητες γνώσεις, δεξιότητες και ικανότητες για τη</a:t>
            </a:r>
            <a:r>
              <a:rPr kumimoji="0" lang="el-GR" sz="2300" b="0" i="0" u="none" strike="noStrike" kern="1200" cap="none" spc="0" normalizeH="0" baseline="0" noProof="0" dirty="0" smtClean="0">
                <a:ln>
                  <a:noFill/>
                </a:ln>
                <a:solidFill>
                  <a:schemeClr val="tx1"/>
                </a:solidFill>
                <a:effectLst/>
                <a:uLnTx/>
                <a:uFillTx/>
              </a:rPr>
              <a:t>ν αποτελεσματική και δραστική διαχείριση</a:t>
            </a:r>
            <a:r>
              <a:rPr kumimoji="0" lang="el-GR" sz="2300" b="0" i="0" u="none" strike="noStrike" kern="1200" cap="none" spc="0" normalizeH="0" noProof="0" dirty="0" smtClean="0">
                <a:ln>
                  <a:noFill/>
                </a:ln>
                <a:solidFill>
                  <a:schemeClr val="tx1"/>
                </a:solidFill>
                <a:effectLst/>
                <a:uLnTx/>
                <a:uFillTx/>
              </a:rPr>
              <a:t> του εκφοβισμού μέσω της επαγγελματικής αλληλεπίδρασης με όλους τους εμπλεκόμενους παράγοντες</a:t>
            </a:r>
            <a:r>
              <a:rPr kumimoji="0" lang="en-US" sz="2300" b="0" i="0" u="none" strike="noStrike" kern="1200" cap="none" spc="0" normalizeH="0" baseline="0" noProof="0" dirty="0" smtClean="0">
                <a:ln>
                  <a:noFill/>
                </a:ln>
                <a:solidFill>
                  <a:schemeClr val="tx1"/>
                </a:solidFill>
                <a:effectLst/>
                <a:uLnTx/>
                <a:uFillTx/>
              </a:rPr>
              <a:t>: </a:t>
            </a:r>
            <a:r>
              <a:rPr kumimoji="0" lang="el-GR" sz="2300" b="0" i="0" u="none" strike="noStrike" kern="1200" cap="none" spc="0" normalizeH="0" baseline="0" noProof="0" dirty="0" smtClean="0">
                <a:ln>
                  <a:noFill/>
                </a:ln>
                <a:solidFill>
                  <a:schemeClr val="tx1"/>
                </a:solidFill>
                <a:effectLst/>
                <a:uLnTx/>
                <a:uFillTx/>
              </a:rPr>
              <a:t>τον θύτη, τα θύματα, τους εκπαιδευτικούς</a:t>
            </a:r>
            <a:r>
              <a:rPr kumimoji="0" lang="el-GR" sz="2300" b="0" i="0" u="none" strike="noStrike" kern="1200" cap="none" spc="0" normalizeH="0" noProof="0" dirty="0" smtClean="0">
                <a:ln>
                  <a:noFill/>
                </a:ln>
                <a:solidFill>
                  <a:schemeClr val="tx1"/>
                </a:solidFill>
                <a:effectLst/>
                <a:uLnTx/>
                <a:uFillTx/>
              </a:rPr>
              <a:t> / </a:t>
            </a:r>
            <a:r>
              <a:rPr kumimoji="0" lang="el-GR" sz="2300" b="0" i="0" u="none" strike="noStrike" kern="1200" cap="none" spc="0" normalizeH="0" baseline="0" noProof="0" dirty="0" smtClean="0">
                <a:ln>
                  <a:noFill/>
                </a:ln>
                <a:solidFill>
                  <a:schemeClr val="tx1"/>
                </a:solidFill>
                <a:effectLst/>
                <a:uLnTx/>
                <a:uFillTx/>
              </a:rPr>
              <a:t>σχολικό προσωπικό, τους γονείς, τους παρατηρητές, τους θεατές και τις άλλες τοπικές και κοινοτικές δομές</a:t>
            </a:r>
            <a:r>
              <a:rPr kumimoji="0" lang="en-GB" sz="2300" b="0" i="0" u="none" strike="noStrike" kern="1200" cap="none" spc="0" normalizeH="0" baseline="0" noProof="0" dirty="0" smtClean="0">
                <a:ln>
                  <a:noFill/>
                </a:ln>
                <a:solidFill>
                  <a:schemeClr val="tx1"/>
                </a:solidFill>
                <a:effectLst/>
                <a:uLnTx/>
                <a:uFillTx/>
              </a:rPr>
              <a:t>. </a:t>
            </a:r>
            <a:r>
              <a:rPr kumimoji="0" lang="el-GR" sz="2300" b="0" i="0" u="none" strike="noStrike" kern="1200" cap="none" spc="0" normalizeH="0" baseline="0" noProof="0" dirty="0" smtClean="0">
                <a:ln>
                  <a:noFill/>
                </a:ln>
                <a:solidFill>
                  <a:schemeClr val="tx1"/>
                </a:solidFill>
                <a:effectLst/>
                <a:uLnTx/>
                <a:uFillTx/>
              </a:rPr>
              <a:t>Η ενότητα προσεγγίζει εξίσου τη συνειδητοποίηση, την αποτροπή</a:t>
            </a:r>
            <a:r>
              <a:rPr kumimoji="0" lang="el-GR" sz="2300" b="0" i="0" u="none" strike="noStrike" kern="1200" cap="none" spc="0" normalizeH="0" noProof="0" dirty="0" smtClean="0">
                <a:ln>
                  <a:noFill/>
                </a:ln>
                <a:solidFill>
                  <a:schemeClr val="tx1"/>
                </a:solidFill>
                <a:effectLst/>
                <a:uLnTx/>
                <a:uFillTx/>
              </a:rPr>
              <a:t> και την καταπολέμηση του </a:t>
            </a:r>
            <a:r>
              <a:rPr kumimoji="0" lang="el-GR" sz="2300" b="0" i="0" u="none" strike="noStrike" kern="1200" cap="none" spc="0" normalizeH="0" noProof="0" dirty="0" err="1" smtClean="0">
                <a:ln>
                  <a:noFill/>
                </a:ln>
                <a:solidFill>
                  <a:schemeClr val="tx1"/>
                </a:solidFill>
                <a:effectLst/>
                <a:uLnTx/>
                <a:uFillTx/>
              </a:rPr>
              <a:t>εκφοβισμο</a:t>
            </a:r>
            <a:r>
              <a:rPr lang="el-GR" sz="2300" dirty="0" smtClean="0"/>
              <a:t>ύ, παρέχοντας το θεωρητικό υπόβαθρο και τα αναγκαία πρακτικά παραδείγματα, αναλύσεις και καλές πρακτικές</a:t>
            </a:r>
            <a:r>
              <a:rPr kumimoji="0" lang="en-GB" sz="2300" b="0" i="0" u="none" strike="noStrike" kern="1200" cap="none" spc="0" normalizeH="0" baseline="0" noProof="0" dirty="0" smtClean="0">
                <a:ln>
                  <a:noFill/>
                </a:ln>
                <a:solidFill>
                  <a:schemeClr val="tx1"/>
                </a:solidFill>
                <a:effectLst/>
                <a:uLnTx/>
                <a:uFillTx/>
              </a:rPr>
              <a:t>.</a:t>
            </a:r>
            <a:endParaRPr kumimoji="0" lang="en-US" sz="2300" b="0" i="0" u="none" strike="noStrike" kern="1200" cap="none" spc="0" normalizeH="0" baseline="0" noProof="0" dirty="0">
              <a:ln>
                <a:noFill/>
              </a:ln>
              <a:solidFill>
                <a:schemeClr val="tx1"/>
              </a:solidFill>
              <a:effectLst/>
              <a:uLnTx/>
              <a:uFillTx/>
            </a:endParaRPr>
          </a:p>
        </p:txBody>
      </p:sp>
      <p:sp>
        <p:nvSpPr>
          <p:cNvPr id="5" name="Content Placeholder 5"/>
          <p:cNvSpPr txBox="1">
            <a:spLocks/>
          </p:cNvSpPr>
          <p:nvPr/>
        </p:nvSpPr>
        <p:spPr>
          <a:xfrm>
            <a:off x="6216000" y="914401"/>
            <a:ext cx="5976000" cy="4318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l-GR" sz="2400" b="1" i="0" u="none" strike="noStrike" kern="1200" cap="none" spc="0" normalizeH="0" baseline="0" noProof="0" dirty="0" smtClean="0">
                <a:ln>
                  <a:noFill/>
                </a:ln>
                <a:solidFill>
                  <a:schemeClr val="tx1"/>
                </a:solidFill>
                <a:effectLst/>
                <a:uLnTx/>
                <a:uFillTx/>
                <a:latin typeface="+mn-lt"/>
                <a:ea typeface="+mn-ea"/>
                <a:cs typeface="+mn-cs"/>
              </a:rPr>
              <a:t>Δομή Διδακτικής Ενότητας</a:t>
            </a:r>
            <a:r>
              <a:rPr kumimoji="0" lang="en-US" sz="2400" b="1" i="0" u="none" strike="noStrike" kern="1200" cap="none" spc="0" normalizeH="0" baseline="0" noProof="0" dirty="0" smtClean="0">
                <a:ln>
                  <a:noFill/>
                </a:ln>
                <a:solidFill>
                  <a:schemeClr val="tx1"/>
                </a:solidFill>
                <a:effectLst/>
                <a:uLnTx/>
                <a:uFillTx/>
                <a:latin typeface="+mn-lt"/>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4002960303"/>
              </p:ext>
            </p:extLst>
          </p:nvPr>
        </p:nvGraphicFramePr>
        <p:xfrm>
          <a:off x="6311899" y="1612903"/>
          <a:ext cx="5626735" cy="4015232"/>
        </p:xfrm>
        <a:graphic>
          <a:graphicData uri="http://schemas.openxmlformats.org/drawingml/2006/table">
            <a:tbl>
              <a:tblPr/>
              <a:tblGrid>
                <a:gridCol w="5626735">
                  <a:extLst>
                    <a:ext uri="{9D8B030D-6E8A-4147-A177-3AD203B41FA5}">
                      <a16:colId xmlns="" xmlns:a16="http://schemas.microsoft.com/office/drawing/2014/main" val="20000"/>
                    </a:ext>
                  </a:extLst>
                </a:gridCol>
              </a:tblGrid>
              <a:tr h="928081">
                <a:tc>
                  <a:txBody>
                    <a:bodyPr/>
                    <a:lstStyle/>
                    <a:p>
                      <a:pPr algn="ctr">
                        <a:lnSpc>
                          <a:spcPct val="107000"/>
                        </a:lnSpc>
                        <a:spcAft>
                          <a:spcPts val="0"/>
                        </a:spcAft>
                        <a:tabLst>
                          <a:tab pos="410210" algn="l"/>
                          <a:tab pos="1143000" algn="l"/>
                          <a:tab pos="2238375" algn="l"/>
                          <a:tab pos="2541905" algn="ctr"/>
                        </a:tabLst>
                      </a:pPr>
                      <a:r>
                        <a:rPr lang="el-GR" sz="2000" b="0" dirty="0" smtClean="0">
                          <a:latin typeface="Calibri" pitchFamily="34" charset="0"/>
                          <a:ea typeface="Calibri"/>
                          <a:cs typeface="Calibri"/>
                        </a:rPr>
                        <a:t>Τίτλος Διδακτικής</a:t>
                      </a:r>
                      <a:r>
                        <a:rPr lang="el-GR" sz="2000" b="0" baseline="0" dirty="0" smtClean="0">
                          <a:latin typeface="Calibri" pitchFamily="34" charset="0"/>
                          <a:ea typeface="Calibri"/>
                          <a:cs typeface="Calibri"/>
                        </a:rPr>
                        <a:t> Ενότητας</a:t>
                      </a:r>
                      <a:r>
                        <a:rPr lang="en-US" sz="2000" b="0" dirty="0" smtClean="0">
                          <a:latin typeface="Calibri" pitchFamily="34" charset="0"/>
                          <a:ea typeface="Calibri"/>
                          <a:cs typeface="Calibri"/>
                        </a:rPr>
                        <a:t>: </a:t>
                      </a:r>
                    </a:p>
                    <a:p>
                      <a:pPr algn="ctr">
                        <a:lnSpc>
                          <a:spcPct val="107000"/>
                        </a:lnSpc>
                        <a:spcAft>
                          <a:spcPts val="0"/>
                        </a:spcAft>
                        <a:tabLst>
                          <a:tab pos="410210" algn="l"/>
                          <a:tab pos="1143000" algn="l"/>
                          <a:tab pos="2238375" algn="l"/>
                          <a:tab pos="2541905" algn="ctr"/>
                        </a:tabLst>
                      </a:pPr>
                      <a:r>
                        <a:rPr lang="el-GR" sz="2000" b="1" dirty="0" smtClean="0">
                          <a:latin typeface="Calibri" pitchFamily="34" charset="0"/>
                          <a:ea typeface="Calibri"/>
                          <a:cs typeface="Calibri"/>
                        </a:rPr>
                        <a:t>ΑΝΤΙΜΕΤΩΠΙΖΟΝΤΑΣ</a:t>
                      </a:r>
                      <a:r>
                        <a:rPr lang="el-GR" sz="2000" b="1" baseline="0" dirty="0" smtClean="0">
                          <a:latin typeface="Calibri" pitchFamily="34" charset="0"/>
                          <a:ea typeface="Calibri"/>
                          <a:cs typeface="Calibri"/>
                        </a:rPr>
                        <a:t> ΑΠΟΤΕΛΕΣΜΑΤΙΚΑ ΤΟΝ ΣΧΟΛΙΚΟ ΕΚΦΟΒΙΣΜΟ</a:t>
                      </a:r>
                      <a:r>
                        <a:rPr lang="en-US" sz="2000" b="1" dirty="0" smtClean="0">
                          <a:latin typeface="Calibri" pitchFamily="34" charset="0"/>
                          <a:ea typeface="Calibri"/>
                          <a:cs typeface="Calibri"/>
                        </a:rPr>
                        <a:t>: </a:t>
                      </a:r>
                      <a:r>
                        <a:rPr lang="el-GR" sz="2000" b="1" dirty="0" smtClean="0">
                          <a:latin typeface="Calibri" pitchFamily="34" charset="0"/>
                          <a:ea typeface="Calibri"/>
                          <a:cs typeface="Calibri"/>
                        </a:rPr>
                        <a:t>ΜΙΑ ΠΡΑΚΤΙΚΗ ΠΡΟΣΕΓΓΙΣΗ ΓΙΑ ΕΚΠΑΙΔΕΥΤΙΚΟΥΣ</a:t>
                      </a: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solidFill>
                      <a:srgbClr val="BDD6EE"/>
                    </a:solidFill>
                  </a:tcPr>
                </a:tc>
                <a:extLst>
                  <a:ext uri="{0D108BD9-81ED-4DB2-BD59-A6C34878D82A}">
                    <a16:rowId xmlns="" xmlns:a16="http://schemas.microsoft.com/office/drawing/2014/main" val="10000"/>
                  </a:ext>
                </a:extLst>
              </a:tr>
              <a:tr h="639991">
                <a:tc>
                  <a:txBody>
                    <a:bodyPr/>
                    <a:lstStyle/>
                    <a:p>
                      <a:pPr>
                        <a:lnSpc>
                          <a:spcPct val="107000"/>
                        </a:lnSpc>
                        <a:spcAft>
                          <a:spcPts val="800"/>
                        </a:spcAft>
                        <a:tabLst>
                          <a:tab pos="410210" algn="l"/>
                          <a:tab pos="1143000" algn="l"/>
                        </a:tabLst>
                      </a:pPr>
                      <a:r>
                        <a:rPr lang="el-GR" sz="2000" b="1" dirty="0" smtClean="0">
                          <a:latin typeface="Calibri" pitchFamily="34" charset="0"/>
                          <a:ea typeface="Calibri"/>
                          <a:cs typeface="Calibri"/>
                        </a:rPr>
                        <a:t>Ενότητα</a:t>
                      </a:r>
                      <a:r>
                        <a:rPr lang="en-US" sz="2000" b="1" dirty="0" smtClean="0">
                          <a:latin typeface="Calibri" pitchFamily="34" charset="0"/>
                          <a:ea typeface="Calibri"/>
                          <a:cs typeface="Calibri"/>
                        </a:rPr>
                        <a:t> </a:t>
                      </a:r>
                      <a:r>
                        <a:rPr lang="en-US" sz="2000" b="1" dirty="0">
                          <a:latin typeface="Calibri" pitchFamily="34" charset="0"/>
                          <a:ea typeface="Calibri"/>
                          <a:cs typeface="Calibri"/>
                        </a:rPr>
                        <a:t>1: </a:t>
                      </a:r>
                      <a:r>
                        <a:rPr lang="el-GR" sz="2000" b="1" dirty="0" smtClean="0">
                          <a:latin typeface="Calibri" pitchFamily="34" charset="0"/>
                          <a:ea typeface="Calibri"/>
                          <a:cs typeface="Calibri"/>
                        </a:rPr>
                        <a:t>Σχολικός εκφοβισμός</a:t>
                      </a:r>
                      <a:r>
                        <a:rPr lang="en-US" sz="2000" b="1" dirty="0" smtClean="0">
                          <a:latin typeface="Calibri" pitchFamily="34" charset="0"/>
                          <a:ea typeface="Calibri"/>
                          <a:cs typeface="Arial"/>
                        </a:rPr>
                        <a:t>: </a:t>
                      </a:r>
                      <a:r>
                        <a:rPr lang="el-GR" sz="2000" b="1" dirty="0" smtClean="0">
                          <a:latin typeface="Calibri" pitchFamily="34" charset="0"/>
                          <a:ea typeface="Calibri"/>
                          <a:cs typeface="Arial"/>
                        </a:rPr>
                        <a:t>γνωρίζοντας και κατανοώντας το φαινόμενο</a:t>
                      </a: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tcPr>
                </a:tc>
                <a:extLst>
                  <a:ext uri="{0D108BD9-81ED-4DB2-BD59-A6C34878D82A}">
                    <a16:rowId xmlns="" xmlns:a16="http://schemas.microsoft.com/office/drawing/2014/main" val="10001"/>
                  </a:ext>
                </a:extLst>
              </a:tr>
              <a:tr h="380900">
                <a:tc>
                  <a:txBody>
                    <a:bodyPr/>
                    <a:lstStyle/>
                    <a:p>
                      <a:pPr>
                        <a:lnSpc>
                          <a:spcPct val="107000"/>
                        </a:lnSpc>
                        <a:spcAft>
                          <a:spcPts val="800"/>
                        </a:spcAft>
                        <a:tabLst>
                          <a:tab pos="410210" algn="l"/>
                          <a:tab pos="1143000" algn="l"/>
                        </a:tabLst>
                      </a:pPr>
                      <a:r>
                        <a:rPr lang="el-GR" sz="2000" b="1" dirty="0" smtClean="0">
                          <a:latin typeface="Calibri" pitchFamily="34" charset="0"/>
                          <a:ea typeface="Calibri"/>
                          <a:cs typeface="Calibri"/>
                        </a:rPr>
                        <a:t>Ενότητα</a:t>
                      </a:r>
                      <a:r>
                        <a:rPr lang="en-US" sz="2000" b="1" dirty="0" smtClean="0">
                          <a:latin typeface="Calibri" pitchFamily="34" charset="0"/>
                          <a:ea typeface="Calibri"/>
                          <a:cs typeface="Calibri"/>
                        </a:rPr>
                        <a:t> </a:t>
                      </a:r>
                      <a:r>
                        <a:rPr lang="en-US" sz="2000" b="1" dirty="0">
                          <a:latin typeface="Calibri" pitchFamily="34" charset="0"/>
                          <a:ea typeface="Calibri"/>
                          <a:cs typeface="Calibri"/>
                        </a:rPr>
                        <a:t>2: </a:t>
                      </a:r>
                      <a:r>
                        <a:rPr lang="el-GR" sz="2000" b="1" dirty="0" smtClean="0">
                          <a:latin typeface="Calibri" pitchFamily="34" charset="0"/>
                          <a:ea typeface="Calibri"/>
                          <a:cs typeface="Calibri"/>
                        </a:rPr>
                        <a:t>Προσδιορίζοντας</a:t>
                      </a:r>
                      <a:r>
                        <a:rPr lang="el-GR" sz="2000" b="1" baseline="0" dirty="0" smtClean="0">
                          <a:latin typeface="Calibri" pitchFamily="34" charset="0"/>
                          <a:ea typeface="Calibri"/>
                          <a:cs typeface="Calibri"/>
                        </a:rPr>
                        <a:t> τον εκφοβισμό</a:t>
                      </a:r>
                      <a:endParaRPr lang="en-US" sz="2000" b="1" dirty="0" smtClean="0">
                        <a:latin typeface="Calibri" pitchFamily="34" charset="0"/>
                        <a:ea typeface="Calibri"/>
                        <a:cs typeface="Calibri"/>
                      </a:endParaRPr>
                    </a:p>
                    <a:p>
                      <a:pPr>
                        <a:lnSpc>
                          <a:spcPct val="107000"/>
                        </a:lnSpc>
                        <a:spcAft>
                          <a:spcPts val="800"/>
                        </a:spcAft>
                        <a:tabLst>
                          <a:tab pos="410210" algn="l"/>
                          <a:tab pos="1143000" algn="l"/>
                        </a:tabLst>
                      </a:pP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tcPr>
                </a:tc>
                <a:extLst>
                  <a:ext uri="{0D108BD9-81ED-4DB2-BD59-A6C34878D82A}">
                    <a16:rowId xmlns="" xmlns:a16="http://schemas.microsoft.com/office/drawing/2014/main" val="10002"/>
                  </a:ext>
                </a:extLst>
              </a:tr>
              <a:tr h="382834">
                <a:tc>
                  <a:txBody>
                    <a:bodyPr/>
                    <a:lstStyle/>
                    <a:p>
                      <a:pPr>
                        <a:lnSpc>
                          <a:spcPct val="107000"/>
                        </a:lnSpc>
                        <a:spcAft>
                          <a:spcPts val="800"/>
                        </a:spcAft>
                        <a:tabLst>
                          <a:tab pos="410210" algn="l"/>
                          <a:tab pos="1143000" algn="l"/>
                        </a:tabLst>
                      </a:pPr>
                      <a:r>
                        <a:rPr lang="el-GR" sz="2000" b="1" dirty="0" smtClean="0">
                          <a:latin typeface="Calibri" pitchFamily="34" charset="0"/>
                          <a:ea typeface="Calibri"/>
                          <a:cs typeface="Calibri"/>
                        </a:rPr>
                        <a:t>Ενότητα </a:t>
                      </a:r>
                      <a:r>
                        <a:rPr lang="el-GR" sz="2000" b="1" dirty="0">
                          <a:latin typeface="Calibri" pitchFamily="34" charset="0"/>
                          <a:ea typeface="Calibri"/>
                          <a:cs typeface="Calibri"/>
                        </a:rPr>
                        <a:t>3: </a:t>
                      </a:r>
                      <a:r>
                        <a:rPr lang="el-GR" sz="2000" b="1" dirty="0" smtClean="0">
                          <a:latin typeface="Calibri" pitchFamily="34" charset="0"/>
                          <a:ea typeface="Calibri"/>
                          <a:cs typeface="Calibri"/>
                        </a:rPr>
                        <a:t>Αντιμετωπίζοντας</a:t>
                      </a:r>
                      <a:r>
                        <a:rPr lang="el-GR" sz="2000" b="1" baseline="0" dirty="0" smtClean="0">
                          <a:latin typeface="Calibri" pitchFamily="34" charset="0"/>
                          <a:ea typeface="Calibri"/>
                          <a:cs typeface="Calibri"/>
                        </a:rPr>
                        <a:t> τον σχολικό εκφοβισμό</a:t>
                      </a: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tcPr>
                </a:tc>
                <a:extLst>
                  <a:ext uri="{0D108BD9-81ED-4DB2-BD59-A6C34878D82A}">
                    <a16:rowId xmlns="" xmlns:a16="http://schemas.microsoft.com/office/drawing/2014/main" val="10003"/>
                  </a:ext>
                </a:extLst>
              </a:tr>
              <a:tr h="639991">
                <a:tc>
                  <a:txBody>
                    <a:bodyPr/>
                    <a:lstStyle/>
                    <a:p>
                      <a:pPr>
                        <a:lnSpc>
                          <a:spcPct val="107000"/>
                        </a:lnSpc>
                        <a:spcAft>
                          <a:spcPts val="800"/>
                        </a:spcAft>
                        <a:tabLst>
                          <a:tab pos="410210" algn="l"/>
                          <a:tab pos="1143000" algn="l"/>
                        </a:tabLst>
                      </a:pPr>
                      <a:r>
                        <a:rPr lang="el-GR" sz="2000" b="1" dirty="0" smtClean="0">
                          <a:latin typeface="Calibri" pitchFamily="34" charset="0"/>
                          <a:ea typeface="Calibri"/>
                          <a:cs typeface="Calibri"/>
                        </a:rPr>
                        <a:t>Ενότητα</a:t>
                      </a:r>
                      <a:r>
                        <a:rPr lang="en-US" sz="2000" b="1" dirty="0" smtClean="0">
                          <a:latin typeface="Calibri" pitchFamily="34" charset="0"/>
                          <a:ea typeface="Calibri"/>
                          <a:cs typeface="Calibri"/>
                        </a:rPr>
                        <a:t> </a:t>
                      </a:r>
                      <a:r>
                        <a:rPr lang="en-US" sz="2000" b="1" dirty="0">
                          <a:latin typeface="Calibri" pitchFamily="34" charset="0"/>
                          <a:ea typeface="Calibri"/>
                          <a:cs typeface="Calibri"/>
                        </a:rPr>
                        <a:t>4: </a:t>
                      </a:r>
                      <a:r>
                        <a:rPr lang="el-GR" sz="2000" b="1" dirty="0" smtClean="0">
                          <a:latin typeface="Calibri" pitchFamily="34" charset="0"/>
                          <a:ea typeface="Calibri"/>
                          <a:cs typeface="Calibri"/>
                        </a:rPr>
                        <a:t>Αποτρέποντας και καταπολεμώντας</a:t>
                      </a:r>
                      <a:r>
                        <a:rPr lang="el-GR" sz="2000" b="1" baseline="0" dirty="0" smtClean="0">
                          <a:latin typeface="Calibri" pitchFamily="34" charset="0"/>
                          <a:ea typeface="Calibri"/>
                          <a:cs typeface="Calibri"/>
                        </a:rPr>
                        <a:t> τον σχολικό εκφοβισμό</a:t>
                      </a: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solidFill>
                      <a:srgbClr val="FFFF00"/>
                    </a:solidFill>
                  </a:tcPr>
                </a:tc>
                <a:extLst>
                  <a:ext uri="{0D108BD9-81ED-4DB2-BD59-A6C34878D82A}">
                    <a16:rowId xmlns=""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l-GR" dirty="0" smtClean="0"/>
              <a:t>Στόχοι και δραστηριότητες του </a:t>
            </a:r>
            <a:r>
              <a:rPr lang="el-GR" dirty="0" err="1" smtClean="0"/>
              <a:t>κεφαλαιου</a:t>
            </a:r>
            <a:r>
              <a:rPr lang="el-GR" dirty="0" smtClean="0"/>
              <a:t> </a:t>
            </a:r>
            <a:r>
              <a:rPr lang="en-GB" dirty="0" smtClean="0"/>
              <a:t>4 (</a:t>
            </a:r>
            <a:r>
              <a:rPr lang="el-GR" dirty="0" smtClean="0"/>
              <a:t>εργαστήριο</a:t>
            </a:r>
            <a:r>
              <a:rPr lang="en-GB" dirty="0" smtClean="0"/>
              <a:t>)</a:t>
            </a:r>
            <a:endParaRPr lang="en-US" dirty="0"/>
          </a:p>
        </p:txBody>
      </p:sp>
      <p:sp>
        <p:nvSpPr>
          <p:cNvPr id="4" name="Content Placeholder 71"/>
          <p:cNvSpPr txBox="1">
            <a:spLocks/>
          </p:cNvSpPr>
          <p:nvPr/>
        </p:nvSpPr>
        <p:spPr>
          <a:xfrm>
            <a:off x="120000" y="914401"/>
            <a:ext cx="5976000" cy="4789715"/>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l-GR" sz="24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Στόχοι </a:t>
            </a:r>
            <a:r>
              <a:rPr lang="el-GR" sz="2400" b="1" noProof="0" dirty="0" smtClean="0">
                <a:latin typeface="Calibri" panose="020F0502020204030204" pitchFamily="34" charset="0"/>
              </a:rPr>
              <a:t>κεφαλαίου</a:t>
            </a:r>
            <a:r>
              <a:rPr kumimoji="0" lang="en-US" sz="24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l-GR" sz="2400" dirty="0" smtClean="0">
                <a:latin typeface="Calibri" panose="020F0502020204030204" pitchFamily="34" charset="0"/>
              </a:rPr>
              <a:t>Στο τέλος αυτού του κεφαλαίου, πρέπει να είστε σε θέση να</a:t>
            </a:r>
            <a:r>
              <a:rPr kumimoji="0" lang="en-US" sz="24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Επιχειρηματολογήσετε</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a:t>
            </a:r>
            <a:r>
              <a:rPr lang="el-GR" sz="2000" dirty="0" smtClean="0">
                <a:latin typeface="Calibri" panose="020F0502020204030204" pitchFamily="34" charset="0"/>
              </a:rPr>
              <a:t>σχετικά με </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τους λόγους, για τους οποίους η συνεργασία μεταξύ όλων των εμπλεκομένων στο</a:t>
            </a:r>
            <a:r>
              <a:rPr kumimoji="0" lang="en-US"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φαινόμενο του εκφοβισμού είναι αναγκαία για την αποτελεσματική διαχείρισή του</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Συγκρίνετε</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αντιπαραβάλλετε</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κρίνετε και αιτιολογήστε τους διάφορους τρόπους καλύτερης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συνειδητοποίησης του εκφοβισμού·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Προτείνετε</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δράσεις και πρακτικές ενέργειες για μια καλύτερη συνειδητοποίηση του εκφοβισμού·</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Επιλέξετε τα κατάλληλα πρόσωπα/θεσμούς για</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την καλύτερη συνειδητοποίηση του φαινομένου, εξηγήστε τους λόγους και περιγράψτε  ιδιαίτερα γνωρίσματα ως επιχειρήματα για την επιλογή τους·</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προσδιορίσετε</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και περιγράψτε ένα υποστηρικτικό και ασφαλές περιβάλλον </a:t>
            </a:r>
            <a:r>
              <a:rPr lang="el-GR" sz="2000" dirty="0" smtClean="0">
                <a:latin typeface="Calibri" panose="020F0502020204030204" pitchFamily="34" charset="0"/>
              </a:rPr>
              <a:t>τάξης</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/σχολείου·</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
        <p:nvSpPr>
          <p:cNvPr id="7" name="Content Placeholder 5"/>
          <p:cNvSpPr txBox="1">
            <a:spLocks/>
          </p:cNvSpPr>
          <p:nvPr/>
        </p:nvSpPr>
        <p:spPr>
          <a:xfrm>
            <a:off x="6216000" y="818149"/>
            <a:ext cx="5976000" cy="33274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Αναλύσετε</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το περιβάλλον της τάξης/σχολείου και αναδείξτε τα στοιχεία ενός ασφαλούς περιβάλλοντος·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Αποδώσετε</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ελεύθερα</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αναφέρετε</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χαρακτηριστικά παραδείγματα και εξηγήστε τους βασικούς κανόνες κατά των διακρίσεων·</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Διατυπώσετε</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κανόνες</a:t>
            </a:r>
            <a:r>
              <a:rPr lang="el-GR" sz="2000" dirty="0">
                <a:latin typeface="Calibri" panose="020F0502020204030204" pitchFamily="34" charset="0"/>
              </a:rPr>
              <a:t> </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διαδικτυακής ασφάλειας και προστασίας έναντι του εκφοβισμού·</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 </a:t>
            </a:r>
            <a:r>
              <a:rPr kumimoji="0" lang="en-US" sz="2000" b="0" i="0" u="none" strike="noStrike" kern="1200" cap="none" spc="0" normalizeH="0" baseline="0" noProof="0" dirty="0" smtClean="0">
                <a:ln>
                  <a:noFill/>
                </a:ln>
                <a:solidFill>
                  <a:schemeClr val="tx1"/>
                </a:solidFill>
                <a:effectLst/>
                <a:uLnTx/>
                <a:uFillTx/>
                <a:latin typeface="Arial Narrow"/>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Αποφασίσετε </a:t>
            </a: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και</a:t>
            </a:r>
            <a:r>
              <a:rPr kumimoji="0" lang="el-GR" sz="20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επιχειρηματολογήστε υπέρ της απόφασης) ποιες ειδικές δομές και διαδικασίες πρέπει να χρησιμοποιούνται στην καταπολέμηση του εκφοβισμού</a:t>
            </a:r>
            <a:r>
              <a:rPr kumimoji="0" lang="en-GB"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endPar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l-GR" sz="22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Δραστηριότητες</a:t>
            </a:r>
            <a:r>
              <a:rPr kumimoji="0" lang="el-GR" sz="2200" b="1"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κεφαλαίου</a:t>
            </a:r>
            <a:r>
              <a:rPr kumimoji="0" lang="en-US" sz="22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extLst>
              <p:ext uri="{D42A27DB-BD31-4B8C-83A1-F6EECF244321}">
                <p14:modId xmlns:p14="http://schemas.microsoft.com/office/powerpoint/2010/main" val="3333368659"/>
              </p:ext>
            </p:extLst>
          </p:nvPr>
        </p:nvGraphicFramePr>
        <p:xfrm>
          <a:off x="6360378" y="4695576"/>
          <a:ext cx="5283200" cy="2122318"/>
        </p:xfrm>
        <a:graphic>
          <a:graphicData uri="http://schemas.openxmlformats.org/drawingml/2006/table">
            <a:tbl>
              <a:tblPr/>
              <a:tblGrid>
                <a:gridCol w="2359961">
                  <a:extLst>
                    <a:ext uri="{9D8B030D-6E8A-4147-A177-3AD203B41FA5}">
                      <a16:colId xmlns="" xmlns:a16="http://schemas.microsoft.com/office/drawing/2014/main" val="20000"/>
                    </a:ext>
                  </a:extLst>
                </a:gridCol>
                <a:gridCol w="2923239">
                  <a:extLst>
                    <a:ext uri="{9D8B030D-6E8A-4147-A177-3AD203B41FA5}">
                      <a16:colId xmlns="" xmlns:a16="http://schemas.microsoft.com/office/drawing/2014/main" val="20001"/>
                    </a:ext>
                  </a:extLst>
                </a:gridCol>
              </a:tblGrid>
              <a:tr h="685801">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ομιλίες</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αναλύσεις</a:t>
                      </a:r>
                      <a:r>
                        <a:rPr lang="el-GR" sz="2000" baseline="0" dirty="0" smtClean="0">
                          <a:latin typeface="+mn-lt"/>
                          <a:ea typeface="Calibri"/>
                          <a:cs typeface="Times New Roman"/>
                        </a:rPr>
                        <a:t> και συζητήσεις</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58470">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συζήτηση για αναζήτηση</a:t>
                      </a:r>
                      <a:r>
                        <a:rPr lang="el-GR" sz="2000" baseline="0" dirty="0" smtClean="0">
                          <a:latin typeface="+mn-lt"/>
                          <a:ea typeface="Calibri"/>
                          <a:cs typeface="Times New Roman"/>
                        </a:rPr>
                        <a:t> λύσεων</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ανταλλαγή</a:t>
                      </a:r>
                      <a:r>
                        <a:rPr lang="el-GR" sz="2000" baseline="0" dirty="0" smtClean="0">
                          <a:latin typeface="+mn-lt"/>
                          <a:ea typeface="Calibri"/>
                          <a:cs typeface="Times New Roman"/>
                        </a:rPr>
                        <a:t> απόψεων</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458470">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ομαδική εργασία</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επιχειρηματολογία</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68447">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γραφήματα</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smtClean="0">
                          <a:latin typeface="+mn-lt"/>
                          <a:ea typeface="Calibri"/>
                          <a:cs typeface="Times New Roman"/>
                        </a:rPr>
                        <a:t>►</a:t>
                      </a:r>
                      <a:r>
                        <a:rPr lang="el-GR" sz="2000" dirty="0" smtClean="0">
                          <a:latin typeface="+mn-lt"/>
                          <a:ea typeface="Calibri"/>
                          <a:cs typeface="Times New Roman"/>
                        </a:rPr>
                        <a:t>αξιολόγηση</a:t>
                      </a:r>
                      <a:endParaRPr lang="en-US" sz="20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l-GR" sz="2400" b="1" dirty="0" smtClean="0"/>
              <a:t>Ευχαριστώ για την προσοχή σας</a:t>
            </a:r>
            <a:r>
              <a:rPr lang="en-US" sz="2400" b="1" dirty="0" smtClean="0"/>
              <a:t>!</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TotalTime>
  <Words>652</Words>
  <Application>Microsoft Office PowerPoint</Application>
  <PresentationFormat>Widescreen</PresentationFormat>
  <Paragraphs>55</Paragraphs>
  <Slides>5</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vt:i4>
      </vt:variant>
    </vt:vector>
  </HeadingPairs>
  <TitlesOfParts>
    <vt:vector size="12" baseType="lpstr">
      <vt:lpstr>Arial</vt:lpstr>
      <vt:lpstr>Arial Narrow</vt:lpstr>
      <vt:lpstr>Calibri</vt:lpstr>
      <vt:lpstr>Century Gothic</vt:lpstr>
      <vt:lpstr>Times New Roman</vt:lpstr>
      <vt:lpstr>CARDET Course template</vt:lpstr>
      <vt:lpstr>CARDET Course template - Cover page</vt:lpstr>
      <vt:lpstr>ΕΙΣΑΓΩΓΗ ΣΤΟ ΕΡΓΑΣΤΗΡΙΟ (Κεφάλαιο 4) :</vt:lpstr>
      <vt:lpstr>Σύντομη υπενθύμιση σχετικά με το πρόγραμμα ComBuS</vt:lpstr>
      <vt:lpstr>Σύντομη υπενθύμιση σχετικά με τη Διδακτική  Ενότητα 2 για εκπαιδευτικούς</vt:lpstr>
      <vt:lpstr>Στόχοι και δραστηριότητες του κεφαλαιου 4 (εργαστήριο)</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User</cp:lastModifiedBy>
  <cp:revision>55</cp:revision>
  <dcterms:created xsi:type="dcterms:W3CDTF">2016-09-27T10:46:00Z</dcterms:created>
  <dcterms:modified xsi:type="dcterms:W3CDTF">2016-11-03T08:36:36Z</dcterms:modified>
</cp:coreProperties>
</file>